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Teko"/>
      <p:regular r:id="rId11"/>
      <p:bold r:id="rId12"/>
    </p:embeddedFont>
    <p:embeddedFont>
      <p:font typeface="Open Sans Ligh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Q2hTuYTRnbhMMn55Lp95jx9ZK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Teko-regular.fntdata"/><Relationship Id="rId10" Type="http://schemas.openxmlformats.org/officeDocument/2006/relationships/slide" Target="slides/slide6.xml"/><Relationship Id="rId13" Type="http://schemas.openxmlformats.org/officeDocument/2006/relationships/font" Target="fonts/OpenSansLight-regular.fntdata"/><Relationship Id="rId12" Type="http://schemas.openxmlformats.org/officeDocument/2006/relationships/font" Target="fonts/Tek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Light-italic.fntdata"/><Relationship Id="rId14" Type="http://schemas.openxmlformats.org/officeDocument/2006/relationships/font" Target="fonts/OpenSansLight-bold.fntdata"/><Relationship Id="rId17" Type="http://customschemas.google.com/relationships/presentationmetadata" Target="metadata"/><Relationship Id="rId16" Type="http://schemas.openxmlformats.org/officeDocument/2006/relationships/font" Target="fonts/OpenSans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Hello Everyone, My name is Nikhita and i will be presenting our project on behalf of our group. Our project is an approach to personalise Air Bnb recommendation and the team comprised of Riddhi Jain, Snehal Thakur and myself. We are aware that  Recommender systems have the capability to reduce the information overload by estimating relevance for searches.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We wanted to use collaborative filtering and utilise the data for AIRBNB listings and reviews to create personalised recommendations for reviewer which are similar in rating to what they’ve liked before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N"/>
              <a:t>We miss the California sun dearly in Chicago, so we decided to use the dataset for 3 major cities in the State of California. Los Angeles, San Diego and San Francisco . The website, Inside airbnb offers multiple data sets extracted from airbnb for various popular cities on the Airbnb Platform worldwide. You can find data related to listings, reviews, neighbourhoods and calendar bookings .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743287b89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743287b89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Before we went ahead with building the recommendation system, we wanted to take a moment to explore the data at hand. We built wordclouds to identify what kind of neighbourhoods are there in the three cities, what kind of properties are more popular, what amenities are more in demand and the likes.  We also used scatterplots, histograms and corr plots to get more detailed information. We observed that, there is a high number of variables with high correlation, every city has different features that people prefer, for Example, a user looking at a listing in LA prefers a stay by the beach, while someone looking at a listing in San Francisco, prefers an apartment with the Golden gate bridge view and proximity. Overall, every city has a different geographic preference that the user prefers </a:t>
            </a:r>
            <a:endParaRPr/>
          </a:p>
        </p:txBody>
      </p:sp>
      <p:sp>
        <p:nvSpPr>
          <p:cNvPr id="133" name="Google Shape;133;g7743287b89_3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For the recommendation system, we wanted to have a big enough dataset so we merged the information from all 3 cities to create a California reviews dataset. But we also faced the challenge, that our dataset does not have review ratings . We then utilised the comments section to analyse the sentiment for the reviews. We cleaned the text and used tfidfvectoriser to compute the word counts, idf values and tf-idf scores and created  a feature matrix. Following this, we used Sentiment Intensity Analyser with Valence Aware Dictionary and Sentiment Reasoner (ALSO abbreviated as VADER - a lovely wordplay for the STAR WARS Fans), to generate a compound score between -1 and 1, with 1 being most positive, WE used these polarity scores to assign a rating from 1-5 to the reviews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We now used our review data with the ratings to create a spark dataframe, with the reviewer id, listing id and polarity rating. We randomly split the data into an 80-20 training-test ratio and build a model on training set using Alternate Least Squares method. We did come </a:t>
            </a:r>
            <a:r>
              <a:rPr lang="en-IN"/>
              <a:t>across</a:t>
            </a:r>
            <a:r>
              <a:rPr lang="en-IN"/>
              <a:t> a cold start but we utilised the cold start strategy option in ALS to overcome the issue. Our initial RMSE value was high, so we retrained the model using cross validation to get the best fit and were able to reduce the rmse by 15%.</a:t>
            </a:r>
            <a:endParaRPr/>
          </a:p>
        </p:txBody>
      </p:sp>
      <p:sp>
        <p:nvSpPr>
          <p:cNvPr id="157" name="Google Shape;1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IN"/>
              <a:t>We finally calculated our prediction values and generated the TOP 5 recommendations of listings for each reviewer and extracted the results in a csv file. A view is provided in the screenshot above. We liked working on this project and wanted to add more functionality in this so we planned a future scope shared above. This is our project. and thank you for giving your time and viewing our work!</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90" name="Google Shape;1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mt="30000"/>
          </a:blip>
          <a:stretch>
            <a:fillRect/>
          </a:stretch>
        </a:blip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insideairbnb.com/get-the-data.html" TargetMode="External"/><Relationship Id="rId5" Type="http://schemas.openxmlformats.org/officeDocument/2006/relationships/hyperlink" Target="http://insideairbnb.com/get-the-data.html" TargetMode="External"/><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txBox="1"/>
          <p:nvPr>
            <p:ph type="ctrTitle"/>
          </p:nvPr>
        </p:nvSpPr>
        <p:spPr>
          <a:xfrm>
            <a:off x="2268070" y="1343212"/>
            <a:ext cx="7655859" cy="3741271"/>
          </a:xfrm>
          <a:prstGeom prst="rect">
            <a:avLst/>
          </a:prstGeom>
          <a:solidFill>
            <a:srgbClr val="FF5050">
              <a:alpha val="84705"/>
            </a:srgbClr>
          </a:solidFill>
          <a:ln cap="flat" cmpd="sng" w="79375">
            <a:solidFill>
              <a:srgbClr val="7F7F7F"/>
            </a:solidFill>
            <a:prstDash val="solid"/>
            <a:round/>
            <a:headEnd len="sm" w="sm" type="none"/>
            <a:tailEnd len="sm" w="sm" type="none"/>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Teko"/>
              <a:buNone/>
            </a:pPr>
            <a:r>
              <a:rPr lang="en-IN" sz="4000">
                <a:solidFill>
                  <a:srgbClr val="000000"/>
                </a:solidFill>
                <a:latin typeface="Teko"/>
                <a:ea typeface="Teko"/>
                <a:cs typeface="Teko"/>
                <a:sym typeface="Teko"/>
              </a:rPr>
              <a:t>Big Data Analytics Project</a:t>
            </a:r>
            <a:endParaRPr sz="4000">
              <a:solidFill>
                <a:srgbClr val="000000"/>
              </a:solidFill>
              <a:latin typeface="Teko"/>
              <a:ea typeface="Teko"/>
              <a:cs typeface="Teko"/>
              <a:sym typeface="Teko"/>
            </a:endParaRPr>
          </a:p>
          <a:p>
            <a:pPr indent="0" lvl="0" marL="0" rtl="0" algn="ctr">
              <a:lnSpc>
                <a:spcPct val="90000"/>
              </a:lnSpc>
              <a:spcBef>
                <a:spcPts val="0"/>
              </a:spcBef>
              <a:spcAft>
                <a:spcPts val="0"/>
              </a:spcAft>
              <a:buClr>
                <a:schemeClr val="lt1"/>
              </a:buClr>
              <a:buSzPts val="4000"/>
              <a:buFont typeface="Teko"/>
              <a:buNone/>
            </a:pPr>
            <a:br>
              <a:rPr lang="en-IN" sz="4000">
                <a:solidFill>
                  <a:schemeClr val="lt1"/>
                </a:solidFill>
                <a:latin typeface="Teko"/>
                <a:ea typeface="Teko"/>
                <a:cs typeface="Teko"/>
                <a:sym typeface="Teko"/>
              </a:rPr>
            </a:br>
            <a:br>
              <a:rPr lang="en-IN" sz="3600">
                <a:solidFill>
                  <a:schemeClr val="lt1"/>
                </a:solidFill>
                <a:latin typeface="Teko"/>
                <a:ea typeface="Teko"/>
                <a:cs typeface="Teko"/>
                <a:sym typeface="Teko"/>
              </a:rPr>
            </a:br>
            <a:r>
              <a:rPr lang="en-IN" sz="4000">
                <a:solidFill>
                  <a:schemeClr val="lt1"/>
                </a:solidFill>
                <a:latin typeface="Teko"/>
                <a:ea typeface="Teko"/>
                <a:cs typeface="Teko"/>
                <a:sym typeface="Teko"/>
              </a:rPr>
              <a:t>Personalising the shared space </a:t>
            </a:r>
            <a:br>
              <a:rPr lang="en-IN" sz="4900">
                <a:solidFill>
                  <a:schemeClr val="lt1"/>
                </a:solidFill>
              </a:rPr>
            </a:br>
            <a:r>
              <a:rPr b="1" lang="en-IN" sz="6700">
                <a:solidFill>
                  <a:schemeClr val="lt1"/>
                </a:solidFill>
                <a:latin typeface="Teko"/>
                <a:ea typeface="Teko"/>
                <a:cs typeface="Teko"/>
                <a:sym typeface="Teko"/>
              </a:rPr>
              <a:t>Airbnb Recommendation Ramp-up</a:t>
            </a:r>
            <a:endParaRPr b="1">
              <a:solidFill>
                <a:schemeClr val="lt1"/>
              </a:solidFill>
              <a:latin typeface="Teko"/>
              <a:ea typeface="Teko"/>
              <a:cs typeface="Teko"/>
              <a:sym typeface="Teko"/>
            </a:endParaRPr>
          </a:p>
        </p:txBody>
      </p:sp>
      <p:sp>
        <p:nvSpPr>
          <p:cNvPr id="89" name="Google Shape;89;p1"/>
          <p:cNvSpPr txBox="1"/>
          <p:nvPr>
            <p:ph idx="1" type="subTitle"/>
          </p:nvPr>
        </p:nvSpPr>
        <p:spPr>
          <a:xfrm>
            <a:off x="8908725" y="4605325"/>
            <a:ext cx="2487600" cy="1748400"/>
          </a:xfrm>
          <a:prstGeom prst="rect">
            <a:avLst/>
          </a:prstGeom>
          <a:solidFill>
            <a:srgbClr val="FF5050">
              <a:alpha val="84705"/>
            </a:srgbClr>
          </a:solidFill>
          <a:ln cap="flat" cmpd="sng" w="79375">
            <a:solidFill>
              <a:srgbClr val="7F7F7F"/>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2400"/>
              <a:buNone/>
            </a:pPr>
            <a:r>
              <a:rPr b="1" lang="en-IN">
                <a:solidFill>
                  <a:schemeClr val="lt1"/>
                </a:solidFill>
                <a:latin typeface="Teko"/>
                <a:ea typeface="Teko"/>
                <a:cs typeface="Teko"/>
                <a:sym typeface="Teko"/>
              </a:rPr>
              <a:t>Submitted By</a:t>
            </a:r>
            <a:endParaRPr/>
          </a:p>
          <a:p>
            <a:pPr indent="0" lvl="0" marL="0" rtl="0" algn="l">
              <a:lnSpc>
                <a:spcPct val="80000"/>
              </a:lnSpc>
              <a:spcBef>
                <a:spcPts val="1000"/>
              </a:spcBef>
              <a:spcAft>
                <a:spcPts val="0"/>
              </a:spcAft>
              <a:buClr>
                <a:schemeClr val="lt1"/>
              </a:buClr>
              <a:buSzPts val="2400"/>
              <a:buNone/>
            </a:pPr>
            <a:r>
              <a:rPr b="1" lang="en-IN">
                <a:solidFill>
                  <a:schemeClr val="lt1"/>
                </a:solidFill>
                <a:latin typeface="Teko"/>
                <a:ea typeface="Teko"/>
                <a:cs typeface="Teko"/>
                <a:sym typeface="Teko"/>
              </a:rPr>
              <a:t>Nikhita Wadhawan</a:t>
            </a:r>
            <a:endParaRPr/>
          </a:p>
          <a:p>
            <a:pPr indent="0" lvl="0" marL="0" rtl="0" algn="l">
              <a:lnSpc>
                <a:spcPct val="80000"/>
              </a:lnSpc>
              <a:spcBef>
                <a:spcPts val="1000"/>
              </a:spcBef>
              <a:spcAft>
                <a:spcPts val="0"/>
              </a:spcAft>
              <a:buClr>
                <a:schemeClr val="lt1"/>
              </a:buClr>
              <a:buSzPts val="2400"/>
              <a:buNone/>
            </a:pPr>
            <a:r>
              <a:rPr b="1" lang="en-IN">
                <a:solidFill>
                  <a:schemeClr val="lt1"/>
                </a:solidFill>
                <a:latin typeface="Teko"/>
                <a:ea typeface="Teko"/>
                <a:cs typeface="Teko"/>
                <a:sym typeface="Teko"/>
              </a:rPr>
              <a:t>Riddhi Jain</a:t>
            </a:r>
            <a:endParaRPr/>
          </a:p>
          <a:p>
            <a:pPr indent="0" lvl="0" marL="0" rtl="0" algn="l">
              <a:lnSpc>
                <a:spcPct val="80000"/>
              </a:lnSpc>
              <a:spcBef>
                <a:spcPts val="1000"/>
              </a:spcBef>
              <a:spcAft>
                <a:spcPts val="0"/>
              </a:spcAft>
              <a:buClr>
                <a:schemeClr val="lt1"/>
              </a:buClr>
              <a:buSzPts val="2400"/>
              <a:buNone/>
            </a:pPr>
            <a:r>
              <a:rPr b="1" lang="en-IN">
                <a:solidFill>
                  <a:schemeClr val="lt1"/>
                </a:solidFill>
                <a:latin typeface="Teko"/>
                <a:ea typeface="Teko"/>
                <a:cs typeface="Teko"/>
                <a:sym typeface="Teko"/>
              </a:rPr>
              <a:t>Snehal Thakur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3000"/>
          </a:blip>
          <a:stretch>
            <a:fillRect/>
          </a:stretch>
        </a:blipFill>
      </p:bgPr>
    </p:bg>
    <p:spTree>
      <p:nvGrpSpPr>
        <p:cNvPr id="93" name="Shape 93"/>
        <p:cNvGrpSpPr/>
        <p:nvPr/>
      </p:nvGrpSpPr>
      <p:grpSpPr>
        <a:xfrm>
          <a:off x="0" y="0"/>
          <a:ext cx="0" cy="0"/>
          <a:chOff x="0" y="0"/>
          <a:chExt cx="0" cy="0"/>
        </a:xfrm>
      </p:grpSpPr>
      <p:sp>
        <p:nvSpPr>
          <p:cNvPr id="94" name="Google Shape;94;p2"/>
          <p:cNvSpPr txBox="1"/>
          <p:nvPr>
            <p:ph type="title"/>
          </p:nvPr>
        </p:nvSpPr>
        <p:spPr>
          <a:xfrm>
            <a:off x="832224" y="257547"/>
            <a:ext cx="5040000" cy="1080000"/>
          </a:xfrm>
          <a:prstGeom prst="rect">
            <a:avLst/>
          </a:prstGeom>
          <a:solidFill>
            <a:srgbClr val="FF6D6D">
              <a:alpha val="14901"/>
            </a:srgbClr>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eko"/>
              <a:buNone/>
            </a:pPr>
            <a:r>
              <a:rPr lang="en-IN">
                <a:solidFill>
                  <a:schemeClr val="lt1"/>
                </a:solidFill>
                <a:latin typeface="Teko"/>
                <a:ea typeface="Teko"/>
                <a:cs typeface="Teko"/>
                <a:sym typeface="Teko"/>
              </a:rPr>
              <a:t>Problem setting</a:t>
            </a:r>
            <a:endParaRPr/>
          </a:p>
        </p:txBody>
      </p:sp>
      <p:grpSp>
        <p:nvGrpSpPr>
          <p:cNvPr id="95" name="Google Shape;95;p2"/>
          <p:cNvGrpSpPr/>
          <p:nvPr/>
        </p:nvGrpSpPr>
        <p:grpSpPr>
          <a:xfrm>
            <a:off x="1444364" y="2261037"/>
            <a:ext cx="9623924" cy="3179339"/>
            <a:chOff x="201258" y="616363"/>
            <a:chExt cx="9623924" cy="3179339"/>
          </a:xfrm>
        </p:grpSpPr>
        <p:sp>
          <p:nvSpPr>
            <p:cNvPr id="96" name="Google Shape;96;p2"/>
            <p:cNvSpPr/>
            <p:nvPr/>
          </p:nvSpPr>
          <p:spPr>
            <a:xfrm>
              <a:off x="201258" y="1500569"/>
              <a:ext cx="1589669" cy="1589669"/>
            </a:xfrm>
            <a:prstGeom prst="ellipse">
              <a:avLst/>
            </a:prstGeom>
            <a:solidFill>
              <a:srgbClr val="F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txBox="1"/>
            <p:nvPr/>
          </p:nvSpPr>
          <p:spPr>
            <a:xfrm>
              <a:off x="434060" y="1733371"/>
              <a:ext cx="1124065" cy="11240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lt1"/>
                </a:buClr>
                <a:buSzPts val="2400"/>
                <a:buFont typeface="Teko"/>
                <a:buNone/>
              </a:pPr>
              <a:r>
                <a:rPr b="0" i="0" lang="en-IN" sz="2400" u="none" cap="none" strike="noStrike">
                  <a:solidFill>
                    <a:schemeClr val="lt1"/>
                  </a:solidFill>
                  <a:latin typeface="Teko"/>
                  <a:ea typeface="Teko"/>
                  <a:cs typeface="Teko"/>
                  <a:sym typeface="Teko"/>
                </a:rPr>
                <a:t>Listings</a:t>
              </a:r>
              <a:endParaRPr/>
            </a:p>
          </p:txBody>
        </p:sp>
        <p:sp>
          <p:nvSpPr>
            <p:cNvPr id="98" name="Google Shape;98;p2"/>
            <p:cNvSpPr/>
            <p:nvPr/>
          </p:nvSpPr>
          <p:spPr>
            <a:xfrm>
              <a:off x="1978070" y="1770586"/>
              <a:ext cx="922008" cy="922008"/>
            </a:xfrm>
            <a:prstGeom prst="mathPlus">
              <a:avLst>
                <a:gd fmla="val 23520" name="adj1"/>
              </a:avLst>
            </a:prstGeom>
            <a:solidFill>
              <a:srgbClr val="3F3F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txBox="1"/>
            <p:nvPr/>
          </p:nvSpPr>
          <p:spPr>
            <a:xfrm>
              <a:off x="2100282" y="2123162"/>
              <a:ext cx="677584" cy="21685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500"/>
                <a:buFont typeface="Calibri"/>
                <a:buNone/>
              </a:pPr>
              <a:r>
                <a:t/>
              </a:r>
              <a:endParaRPr b="0" i="0" sz="1500" u="none" cap="none" strike="noStrike">
                <a:solidFill>
                  <a:schemeClr val="lt1"/>
                </a:solidFill>
                <a:latin typeface="Calibri"/>
                <a:ea typeface="Calibri"/>
                <a:cs typeface="Calibri"/>
                <a:sym typeface="Calibri"/>
              </a:endParaRPr>
            </a:p>
          </p:txBody>
        </p:sp>
        <p:sp>
          <p:nvSpPr>
            <p:cNvPr id="100" name="Google Shape;100;p2"/>
            <p:cNvSpPr/>
            <p:nvPr/>
          </p:nvSpPr>
          <p:spPr>
            <a:xfrm>
              <a:off x="3146773" y="1498948"/>
              <a:ext cx="1589669" cy="1589669"/>
            </a:xfrm>
            <a:prstGeom prst="ellipse">
              <a:avLst/>
            </a:prstGeom>
            <a:solidFill>
              <a:srgbClr val="F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txBox="1"/>
            <p:nvPr/>
          </p:nvSpPr>
          <p:spPr>
            <a:xfrm>
              <a:off x="3379575" y="1731750"/>
              <a:ext cx="1124065" cy="112406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Teko"/>
                <a:buNone/>
              </a:pPr>
              <a:r>
                <a:rPr b="0" i="0" lang="en-IN" sz="1800" u="none" cap="none" strike="noStrike">
                  <a:solidFill>
                    <a:schemeClr val="lt1"/>
                  </a:solidFill>
                  <a:latin typeface="Teko"/>
                  <a:ea typeface="Teko"/>
                  <a:cs typeface="Teko"/>
                  <a:sym typeface="Teko"/>
                </a:rPr>
                <a:t>Customers Reviews</a:t>
              </a:r>
              <a:endParaRPr/>
            </a:p>
          </p:txBody>
        </p:sp>
        <p:sp>
          <p:nvSpPr>
            <p:cNvPr id="102" name="Google Shape;102;p2"/>
            <p:cNvSpPr/>
            <p:nvPr/>
          </p:nvSpPr>
          <p:spPr>
            <a:xfrm rot="-52790">
              <a:off x="5213780" y="1948988"/>
              <a:ext cx="1012200" cy="591357"/>
            </a:xfrm>
            <a:prstGeom prst="rightArrow">
              <a:avLst>
                <a:gd fmla="val 60000" name="adj1"/>
                <a:gd fmla="val 50000" name="adj2"/>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txBox="1"/>
            <p:nvPr/>
          </p:nvSpPr>
          <p:spPr>
            <a:xfrm rot="-52790">
              <a:off x="5213790" y="2068621"/>
              <a:ext cx="834793" cy="35481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Calibri"/>
                <a:buNone/>
              </a:pPr>
              <a:r>
                <a:t/>
              </a:r>
              <a:endParaRPr b="0" i="0" sz="2500" u="none" cap="none" strike="noStrike">
                <a:solidFill>
                  <a:schemeClr val="lt1"/>
                </a:solidFill>
                <a:latin typeface="Calibri"/>
                <a:ea typeface="Calibri"/>
                <a:cs typeface="Calibri"/>
                <a:sym typeface="Calibri"/>
              </a:endParaRPr>
            </a:p>
          </p:txBody>
        </p:sp>
        <p:sp>
          <p:nvSpPr>
            <p:cNvPr id="104" name="Google Shape;104;p2"/>
            <p:cNvSpPr/>
            <p:nvPr/>
          </p:nvSpPr>
          <p:spPr>
            <a:xfrm>
              <a:off x="6645843" y="616363"/>
              <a:ext cx="3179339" cy="3179339"/>
            </a:xfrm>
            <a:prstGeom prst="ellipse">
              <a:avLst/>
            </a:prstGeom>
            <a:solidFill>
              <a:srgbClr val="FF5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txBox="1"/>
            <p:nvPr/>
          </p:nvSpPr>
          <p:spPr>
            <a:xfrm>
              <a:off x="7111446" y="1081966"/>
              <a:ext cx="2248133" cy="2248133"/>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lt1"/>
                </a:buClr>
                <a:buSzPts val="2400"/>
                <a:buFont typeface="Teko"/>
                <a:buNone/>
              </a:pPr>
              <a:r>
                <a:rPr b="0" i="0" lang="en-IN" sz="2400" u="none" cap="none" strike="noStrike">
                  <a:solidFill>
                    <a:schemeClr val="lt1"/>
                  </a:solidFill>
                  <a:latin typeface="Teko"/>
                  <a:ea typeface="Teko"/>
                  <a:cs typeface="Teko"/>
                  <a:sym typeface="Teko"/>
                </a:rPr>
                <a:t>Personalised</a:t>
              </a:r>
              <a:endParaRPr/>
            </a:p>
            <a:p>
              <a:pPr indent="0" lvl="0" marL="0" marR="0" rtl="0" algn="ctr">
                <a:lnSpc>
                  <a:spcPct val="90000"/>
                </a:lnSpc>
                <a:spcBef>
                  <a:spcPts val="840"/>
                </a:spcBef>
                <a:spcAft>
                  <a:spcPts val="0"/>
                </a:spcAft>
                <a:buClr>
                  <a:schemeClr val="lt1"/>
                </a:buClr>
                <a:buSzPts val="2400"/>
                <a:buFont typeface="Teko"/>
                <a:buNone/>
              </a:pPr>
              <a:r>
                <a:rPr b="0" i="0" lang="en-IN" sz="2400" u="none" cap="none" strike="noStrike">
                  <a:solidFill>
                    <a:schemeClr val="lt1"/>
                  </a:solidFill>
                  <a:latin typeface="Teko"/>
                  <a:ea typeface="Teko"/>
                  <a:cs typeface="Teko"/>
                  <a:sym typeface="Teko"/>
                </a:rPr>
                <a:t>Rental Recommendations</a:t>
              </a:r>
              <a:endParaRPr/>
            </a:p>
          </p:txBody>
        </p:sp>
      </p:grpSp>
      <p:sp>
        <p:nvSpPr>
          <p:cNvPr id="106" name="Google Shape;106;p2"/>
          <p:cNvSpPr txBox="1"/>
          <p:nvPr/>
        </p:nvSpPr>
        <p:spPr>
          <a:xfrm>
            <a:off x="1361811" y="2663937"/>
            <a:ext cx="20402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1800" u="none" cap="none" strike="noStrike">
                <a:solidFill>
                  <a:schemeClr val="dk1"/>
                </a:solidFill>
                <a:latin typeface="Open Sans Light"/>
                <a:ea typeface="Open Sans Light"/>
                <a:cs typeface="Open Sans Light"/>
                <a:sym typeface="Open Sans Light"/>
              </a:rPr>
              <a:t>Something old</a:t>
            </a:r>
            <a:endParaRPr/>
          </a:p>
        </p:txBody>
      </p:sp>
      <p:sp>
        <p:nvSpPr>
          <p:cNvPr id="107" name="Google Shape;107;p2"/>
          <p:cNvSpPr txBox="1"/>
          <p:nvPr/>
        </p:nvSpPr>
        <p:spPr>
          <a:xfrm>
            <a:off x="4317550" y="2638462"/>
            <a:ext cx="20402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Open Sans Light"/>
                <a:ea typeface="Open Sans Light"/>
                <a:cs typeface="Open Sans Light"/>
                <a:sym typeface="Open Sans Light"/>
              </a:rPr>
              <a:t>Something new</a:t>
            </a:r>
            <a:endParaRPr/>
          </a:p>
        </p:txBody>
      </p:sp>
      <p:sp>
        <p:nvSpPr>
          <p:cNvPr id="108" name="Google Shape;108;p2"/>
          <p:cNvSpPr txBox="1"/>
          <p:nvPr/>
        </p:nvSpPr>
        <p:spPr>
          <a:xfrm>
            <a:off x="4317523" y="4926318"/>
            <a:ext cx="2040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Open Sans Light"/>
                <a:ea typeface="Open Sans Light"/>
                <a:cs typeface="Open Sans Light"/>
                <a:sym typeface="Open Sans Light"/>
              </a:rPr>
              <a:t>Something blue</a:t>
            </a:r>
            <a:endParaRPr/>
          </a:p>
        </p:txBody>
      </p:sp>
      <p:sp>
        <p:nvSpPr>
          <p:cNvPr id="109" name="Google Shape;109;p2"/>
          <p:cNvSpPr txBox="1"/>
          <p:nvPr/>
        </p:nvSpPr>
        <p:spPr>
          <a:xfrm>
            <a:off x="1044236" y="4926325"/>
            <a:ext cx="2675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Open Sans Light"/>
                <a:ea typeface="Open Sans Light"/>
                <a:cs typeface="Open Sans Light"/>
                <a:sym typeface="Open Sans Light"/>
              </a:rPr>
              <a:t>Something borrowed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3000"/>
          </a:blip>
          <a:stretch>
            <a:fillRect/>
          </a:stretch>
        </a:blipFill>
      </p:bgPr>
    </p:bg>
    <p:spTree>
      <p:nvGrpSpPr>
        <p:cNvPr id="114" name="Shape 114"/>
        <p:cNvGrpSpPr/>
        <p:nvPr/>
      </p:nvGrpSpPr>
      <p:grpSpPr>
        <a:xfrm>
          <a:off x="0" y="0"/>
          <a:ext cx="0" cy="0"/>
          <a:chOff x="0" y="0"/>
          <a:chExt cx="0" cy="0"/>
        </a:xfrm>
      </p:grpSpPr>
      <p:sp>
        <p:nvSpPr>
          <p:cNvPr id="115" name="Google Shape;115;p3"/>
          <p:cNvSpPr/>
          <p:nvPr/>
        </p:nvSpPr>
        <p:spPr>
          <a:xfrm>
            <a:off x="1051859" y="1769034"/>
            <a:ext cx="9992660" cy="4090198"/>
          </a:xfrm>
          <a:prstGeom prst="rect">
            <a:avLst/>
          </a:prstGeom>
          <a:solidFill>
            <a:srgbClr val="FFB3B3">
              <a:alpha val="83921"/>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txBox="1"/>
          <p:nvPr>
            <p:ph type="title"/>
          </p:nvPr>
        </p:nvSpPr>
        <p:spPr>
          <a:xfrm>
            <a:off x="838200" y="365125"/>
            <a:ext cx="5040000" cy="1080000"/>
          </a:xfrm>
          <a:prstGeom prst="rect">
            <a:avLst/>
          </a:prstGeom>
          <a:solidFill>
            <a:srgbClr val="FFB3B3"/>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eko"/>
              <a:buNone/>
            </a:pPr>
            <a:r>
              <a:rPr lang="en-IN">
                <a:solidFill>
                  <a:schemeClr val="lt1"/>
                </a:solidFill>
                <a:latin typeface="Teko"/>
                <a:ea typeface="Teko"/>
                <a:cs typeface="Teko"/>
                <a:sym typeface="Teko"/>
              </a:rPr>
              <a:t>Data source: California</a:t>
            </a:r>
            <a:endParaRPr/>
          </a:p>
        </p:txBody>
      </p:sp>
      <p:sp>
        <p:nvSpPr>
          <p:cNvPr id="117" name="Google Shape;117;p3"/>
          <p:cNvSpPr txBox="1"/>
          <p:nvPr>
            <p:ph idx="1" type="body"/>
          </p:nvPr>
        </p:nvSpPr>
        <p:spPr>
          <a:xfrm>
            <a:off x="1051859" y="6289861"/>
            <a:ext cx="3879882" cy="4060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400"/>
              <a:buNone/>
            </a:pPr>
            <a:r>
              <a:rPr lang="en-IN" sz="1400" u="sng">
                <a:solidFill>
                  <a:schemeClr val="hlink"/>
                </a:solidFill>
                <a:hlinkClick r:id="rId4"/>
              </a:rPr>
              <a:t>*http://insideairbnb.com/get-the-data.html</a:t>
            </a:r>
            <a:endParaRPr sz="2400"/>
          </a:p>
        </p:txBody>
      </p:sp>
      <p:pic>
        <p:nvPicPr>
          <p:cNvPr id="118" name="Google Shape;118;p3">
            <a:hlinkClick r:id="rId5"/>
          </p:cNvPr>
          <p:cNvPicPr preferRelativeResize="0"/>
          <p:nvPr/>
        </p:nvPicPr>
        <p:blipFill rotWithShape="1">
          <a:blip r:embed="rId6">
            <a:alphaModFix/>
          </a:blip>
          <a:srcRect b="0" l="0" r="0" t="0"/>
          <a:stretch/>
        </p:blipFill>
        <p:spPr>
          <a:xfrm>
            <a:off x="1190439" y="3422806"/>
            <a:ext cx="3619500" cy="1009650"/>
          </a:xfrm>
          <a:prstGeom prst="rect">
            <a:avLst/>
          </a:prstGeom>
          <a:noFill/>
          <a:ln cap="flat" cmpd="sng" w="9525">
            <a:solidFill>
              <a:srgbClr val="3F3F3F"/>
            </a:solidFill>
            <a:prstDash val="solid"/>
            <a:round/>
            <a:headEnd len="sm" w="sm" type="none"/>
            <a:tailEnd len="sm" w="sm" type="none"/>
          </a:ln>
        </p:spPr>
      </p:pic>
      <p:pic>
        <p:nvPicPr>
          <p:cNvPr descr="Airplane" id="119" name="Google Shape;119;p3"/>
          <p:cNvPicPr preferRelativeResize="0"/>
          <p:nvPr/>
        </p:nvPicPr>
        <p:blipFill rotWithShape="1">
          <a:blip r:embed="rId7">
            <a:alphaModFix/>
          </a:blip>
          <a:srcRect b="0" l="0" r="0" t="0"/>
          <a:stretch/>
        </p:blipFill>
        <p:spPr>
          <a:xfrm rot="5400000">
            <a:off x="4992963" y="3416943"/>
            <a:ext cx="937436" cy="937436"/>
          </a:xfrm>
          <a:prstGeom prst="rect">
            <a:avLst/>
          </a:prstGeom>
          <a:noFill/>
          <a:ln>
            <a:noFill/>
          </a:ln>
        </p:spPr>
      </p:pic>
      <p:pic>
        <p:nvPicPr>
          <p:cNvPr descr="Renovation (House With Sparkles)" id="120" name="Google Shape;120;p3"/>
          <p:cNvPicPr preferRelativeResize="0"/>
          <p:nvPr/>
        </p:nvPicPr>
        <p:blipFill rotWithShape="1">
          <a:blip r:embed="rId8">
            <a:alphaModFix/>
          </a:blip>
          <a:srcRect b="0" l="0" r="0" t="0"/>
          <a:stretch/>
        </p:blipFill>
        <p:spPr>
          <a:xfrm>
            <a:off x="7726200" y="1835177"/>
            <a:ext cx="914400" cy="914400"/>
          </a:xfrm>
          <a:prstGeom prst="rect">
            <a:avLst/>
          </a:prstGeom>
          <a:noFill/>
          <a:ln>
            <a:noFill/>
          </a:ln>
        </p:spPr>
      </p:pic>
      <p:pic>
        <p:nvPicPr>
          <p:cNvPr descr="Renovation (House With Sparkles)" id="121" name="Google Shape;121;p3"/>
          <p:cNvPicPr preferRelativeResize="0"/>
          <p:nvPr/>
        </p:nvPicPr>
        <p:blipFill rotWithShape="1">
          <a:blip r:embed="rId8">
            <a:alphaModFix/>
          </a:blip>
          <a:srcRect b="0" l="0" r="0" t="0"/>
          <a:stretch/>
        </p:blipFill>
        <p:spPr>
          <a:xfrm>
            <a:off x="7726200" y="4944832"/>
            <a:ext cx="914400" cy="914400"/>
          </a:xfrm>
          <a:prstGeom prst="rect">
            <a:avLst/>
          </a:prstGeom>
          <a:noFill/>
          <a:ln>
            <a:noFill/>
          </a:ln>
        </p:spPr>
      </p:pic>
      <p:pic>
        <p:nvPicPr>
          <p:cNvPr descr="Renovation (House With Sparkles)" id="122" name="Google Shape;122;p3"/>
          <p:cNvPicPr preferRelativeResize="0"/>
          <p:nvPr/>
        </p:nvPicPr>
        <p:blipFill rotWithShape="1">
          <a:blip r:embed="rId8">
            <a:alphaModFix/>
          </a:blip>
          <a:srcRect b="0" l="0" r="0" t="0"/>
          <a:stretch/>
        </p:blipFill>
        <p:spPr>
          <a:xfrm>
            <a:off x="8388604" y="3297779"/>
            <a:ext cx="914400" cy="914400"/>
          </a:xfrm>
          <a:prstGeom prst="rect">
            <a:avLst/>
          </a:prstGeom>
          <a:noFill/>
          <a:ln>
            <a:noFill/>
          </a:ln>
        </p:spPr>
      </p:pic>
      <p:cxnSp>
        <p:nvCxnSpPr>
          <p:cNvPr id="123" name="Google Shape;123;p3"/>
          <p:cNvCxnSpPr/>
          <p:nvPr/>
        </p:nvCxnSpPr>
        <p:spPr>
          <a:xfrm flipH="1" rot="10800000">
            <a:off x="5930399" y="2656290"/>
            <a:ext cx="1589741" cy="977976"/>
          </a:xfrm>
          <a:prstGeom prst="straightConnector1">
            <a:avLst/>
          </a:prstGeom>
          <a:noFill/>
          <a:ln cap="flat" cmpd="sng" w="25400">
            <a:solidFill>
              <a:srgbClr val="FF5050"/>
            </a:solidFill>
            <a:prstDash val="solid"/>
            <a:miter lim="800000"/>
            <a:headEnd len="sm" w="sm" type="none"/>
            <a:tailEnd len="med" w="med" type="triangle"/>
          </a:ln>
        </p:spPr>
      </p:cxnSp>
      <p:cxnSp>
        <p:nvCxnSpPr>
          <p:cNvPr id="124" name="Google Shape;124;p3"/>
          <p:cNvCxnSpPr/>
          <p:nvPr/>
        </p:nvCxnSpPr>
        <p:spPr>
          <a:xfrm>
            <a:off x="5930399" y="4219444"/>
            <a:ext cx="1709272" cy="937436"/>
          </a:xfrm>
          <a:prstGeom prst="straightConnector1">
            <a:avLst/>
          </a:prstGeom>
          <a:noFill/>
          <a:ln cap="flat" cmpd="sng" w="25400">
            <a:solidFill>
              <a:srgbClr val="FF5050"/>
            </a:solidFill>
            <a:prstDash val="solid"/>
            <a:miter lim="800000"/>
            <a:headEnd len="sm" w="sm" type="none"/>
            <a:tailEnd len="med" w="med" type="triangle"/>
          </a:ln>
        </p:spPr>
      </p:cxnSp>
      <p:cxnSp>
        <p:nvCxnSpPr>
          <p:cNvPr id="125" name="Google Shape;125;p3"/>
          <p:cNvCxnSpPr/>
          <p:nvPr/>
        </p:nvCxnSpPr>
        <p:spPr>
          <a:xfrm flipH="1" rot="10800000">
            <a:off x="5969377" y="3897475"/>
            <a:ext cx="2217271" cy="58760"/>
          </a:xfrm>
          <a:prstGeom prst="straightConnector1">
            <a:avLst/>
          </a:prstGeom>
          <a:noFill/>
          <a:ln cap="flat" cmpd="sng" w="25400">
            <a:solidFill>
              <a:srgbClr val="FF5050"/>
            </a:solidFill>
            <a:prstDash val="solid"/>
            <a:miter lim="800000"/>
            <a:headEnd len="sm" w="sm" type="none"/>
            <a:tailEnd len="med" w="med" type="triangle"/>
          </a:ln>
        </p:spPr>
      </p:cxnSp>
      <p:sp>
        <p:nvSpPr>
          <p:cNvPr id="126" name="Google Shape;126;p3"/>
          <p:cNvSpPr txBox="1"/>
          <p:nvPr/>
        </p:nvSpPr>
        <p:spPr>
          <a:xfrm>
            <a:off x="8640600" y="2269159"/>
            <a:ext cx="1452282" cy="369332"/>
          </a:xfrm>
          <a:prstGeom prst="rect">
            <a:avLst/>
          </a:prstGeom>
          <a:solidFill>
            <a:srgbClr val="FFB3B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Los Angeles</a:t>
            </a:r>
            <a:endParaRPr/>
          </a:p>
        </p:txBody>
      </p:sp>
      <p:sp>
        <p:nvSpPr>
          <p:cNvPr id="127" name="Google Shape;127;p3"/>
          <p:cNvSpPr txBox="1"/>
          <p:nvPr/>
        </p:nvSpPr>
        <p:spPr>
          <a:xfrm>
            <a:off x="8654165" y="5402032"/>
            <a:ext cx="1512047" cy="369332"/>
          </a:xfrm>
          <a:prstGeom prst="rect">
            <a:avLst/>
          </a:prstGeom>
          <a:solidFill>
            <a:srgbClr val="FFB3B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San Francisco</a:t>
            </a:r>
            <a:endParaRPr/>
          </a:p>
        </p:txBody>
      </p:sp>
      <p:sp>
        <p:nvSpPr>
          <p:cNvPr id="128" name="Google Shape;128;p3"/>
          <p:cNvSpPr txBox="1"/>
          <p:nvPr/>
        </p:nvSpPr>
        <p:spPr>
          <a:xfrm>
            <a:off x="9336858" y="3738745"/>
            <a:ext cx="1512047" cy="369332"/>
          </a:xfrm>
          <a:prstGeom prst="rect">
            <a:avLst/>
          </a:prstGeom>
          <a:solidFill>
            <a:srgbClr val="FFB3B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IN" sz="1800">
                <a:solidFill>
                  <a:schemeClr val="dk1"/>
                </a:solidFill>
                <a:latin typeface="Calibri"/>
                <a:ea typeface="Calibri"/>
                <a:cs typeface="Calibri"/>
                <a:sym typeface="Calibri"/>
              </a:rPr>
              <a:t>San Diego</a:t>
            </a:r>
            <a:endParaRPr/>
          </a:p>
        </p:txBody>
      </p:sp>
      <p:sp>
        <p:nvSpPr>
          <p:cNvPr id="129" name="Google Shape;129;p3"/>
          <p:cNvSpPr txBox="1"/>
          <p:nvPr/>
        </p:nvSpPr>
        <p:spPr>
          <a:xfrm>
            <a:off x="1434353" y="4494306"/>
            <a:ext cx="320338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400">
                <a:solidFill>
                  <a:schemeClr val="dk1"/>
                </a:solidFill>
                <a:latin typeface="Calibri"/>
                <a:ea typeface="Calibri"/>
                <a:cs typeface="Calibri"/>
                <a:sym typeface="Calibri"/>
              </a:rPr>
              <a:t>(Link provided at the bottom*)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g7743287b89_3_0"/>
          <p:cNvSpPr txBox="1"/>
          <p:nvPr>
            <p:ph type="title"/>
          </p:nvPr>
        </p:nvSpPr>
        <p:spPr>
          <a:xfrm>
            <a:off x="152400" y="248950"/>
            <a:ext cx="4924200" cy="1575900"/>
          </a:xfrm>
          <a:prstGeom prst="rect">
            <a:avLst/>
          </a:prstGeom>
          <a:solidFill>
            <a:srgbClr val="FF5050">
              <a:alpha val="84710"/>
            </a:srgbClr>
          </a:solidFill>
        </p:spPr>
        <p:txBody>
          <a:bodyPr anchorCtr="0" anchor="ctr" bIns="45700" lIns="91425" spcFirstLastPara="1" rIns="91425" wrap="square" tIns="45700">
            <a:noAutofit/>
          </a:bodyPr>
          <a:lstStyle/>
          <a:p>
            <a:pPr indent="0" lvl="0" marL="0" rtl="0" algn="l">
              <a:spcBef>
                <a:spcPts val="0"/>
              </a:spcBef>
              <a:spcAft>
                <a:spcPts val="0"/>
              </a:spcAft>
              <a:buNone/>
            </a:pPr>
            <a:r>
              <a:rPr lang="en-IN" sz="7700">
                <a:solidFill>
                  <a:schemeClr val="lt1"/>
                </a:solidFill>
                <a:latin typeface="Teko"/>
                <a:ea typeface="Teko"/>
                <a:cs typeface="Teko"/>
                <a:sym typeface="Teko"/>
              </a:rPr>
              <a:t>Data Exploration</a:t>
            </a:r>
            <a:endParaRPr sz="7700">
              <a:solidFill>
                <a:schemeClr val="lt1"/>
              </a:solidFill>
              <a:latin typeface="Teko"/>
              <a:ea typeface="Teko"/>
              <a:cs typeface="Teko"/>
              <a:sym typeface="Teko"/>
            </a:endParaRPr>
          </a:p>
        </p:txBody>
      </p:sp>
      <p:pic>
        <p:nvPicPr>
          <p:cNvPr id="136" name="Google Shape;136;g7743287b89_3_0"/>
          <p:cNvPicPr preferRelativeResize="0"/>
          <p:nvPr/>
        </p:nvPicPr>
        <p:blipFill>
          <a:blip r:embed="rId3">
            <a:alphaModFix/>
          </a:blip>
          <a:stretch>
            <a:fillRect/>
          </a:stretch>
        </p:blipFill>
        <p:spPr>
          <a:xfrm>
            <a:off x="152400" y="4405250"/>
            <a:ext cx="4924326" cy="2452741"/>
          </a:xfrm>
          <a:prstGeom prst="rect">
            <a:avLst/>
          </a:prstGeom>
          <a:noFill/>
          <a:ln>
            <a:noFill/>
          </a:ln>
        </p:spPr>
      </p:pic>
      <p:pic>
        <p:nvPicPr>
          <p:cNvPr id="137" name="Google Shape;137;g7743287b89_3_0"/>
          <p:cNvPicPr preferRelativeResize="0"/>
          <p:nvPr/>
        </p:nvPicPr>
        <p:blipFill>
          <a:blip r:embed="rId4">
            <a:alphaModFix/>
          </a:blip>
          <a:stretch>
            <a:fillRect/>
          </a:stretch>
        </p:blipFill>
        <p:spPr>
          <a:xfrm>
            <a:off x="152401" y="1880822"/>
            <a:ext cx="4924324" cy="2468475"/>
          </a:xfrm>
          <a:prstGeom prst="rect">
            <a:avLst/>
          </a:prstGeom>
          <a:noFill/>
          <a:ln>
            <a:noFill/>
          </a:ln>
        </p:spPr>
      </p:pic>
      <p:pic>
        <p:nvPicPr>
          <p:cNvPr id="138" name="Google Shape;138;g7743287b89_3_0"/>
          <p:cNvPicPr preferRelativeResize="0"/>
          <p:nvPr/>
        </p:nvPicPr>
        <p:blipFill>
          <a:blip r:embed="rId5">
            <a:alphaModFix/>
          </a:blip>
          <a:stretch>
            <a:fillRect/>
          </a:stretch>
        </p:blipFill>
        <p:spPr>
          <a:xfrm>
            <a:off x="5147150" y="4389525"/>
            <a:ext cx="4757175" cy="2468475"/>
          </a:xfrm>
          <a:prstGeom prst="rect">
            <a:avLst/>
          </a:prstGeom>
          <a:noFill/>
          <a:ln>
            <a:noFill/>
          </a:ln>
        </p:spPr>
      </p:pic>
      <p:sp>
        <p:nvSpPr>
          <p:cNvPr id="139" name="Google Shape;139;g7743287b89_3_0"/>
          <p:cNvSpPr/>
          <p:nvPr/>
        </p:nvSpPr>
        <p:spPr>
          <a:xfrm>
            <a:off x="3999300" y="1868450"/>
            <a:ext cx="1077300" cy="1156800"/>
          </a:xfrm>
          <a:prstGeom prst="teardrop">
            <a:avLst>
              <a:gd fmla="val 100000" name="adj"/>
            </a:avLst>
          </a:prstGeom>
          <a:solidFill>
            <a:srgbClr val="FF5050">
              <a:alpha val="84710"/>
            </a:srgbClr>
          </a:solidFill>
          <a:ln cap="flat" cmpd="sng" w="9525">
            <a:solidFill>
              <a:srgbClr val="FFB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7743287b89_3_0"/>
          <p:cNvSpPr/>
          <p:nvPr/>
        </p:nvSpPr>
        <p:spPr>
          <a:xfrm>
            <a:off x="8827025" y="4405250"/>
            <a:ext cx="1077300" cy="1156800"/>
          </a:xfrm>
          <a:prstGeom prst="teardrop">
            <a:avLst>
              <a:gd fmla="val 100000" name="adj"/>
            </a:avLst>
          </a:prstGeom>
          <a:solidFill>
            <a:srgbClr val="FF5050">
              <a:alpha val="84710"/>
            </a:srgbClr>
          </a:solidFill>
          <a:ln cap="flat" cmpd="sng" w="9525">
            <a:solidFill>
              <a:srgbClr val="FFB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7743287b89_3_0"/>
          <p:cNvSpPr/>
          <p:nvPr/>
        </p:nvSpPr>
        <p:spPr>
          <a:xfrm>
            <a:off x="3999300" y="4405250"/>
            <a:ext cx="1077300" cy="1156800"/>
          </a:xfrm>
          <a:prstGeom prst="teardrop">
            <a:avLst>
              <a:gd fmla="val 100000" name="adj"/>
            </a:avLst>
          </a:prstGeom>
          <a:solidFill>
            <a:srgbClr val="FF5050">
              <a:alpha val="84710"/>
            </a:srgbClr>
          </a:solidFill>
          <a:ln cap="flat" cmpd="sng" w="9525">
            <a:solidFill>
              <a:srgbClr val="FFB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7743287b89_3_0"/>
          <p:cNvSpPr txBox="1"/>
          <p:nvPr/>
        </p:nvSpPr>
        <p:spPr>
          <a:xfrm>
            <a:off x="3999300" y="1984125"/>
            <a:ext cx="1147800" cy="85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IN">
                <a:solidFill>
                  <a:srgbClr val="FFFFFF"/>
                </a:solidFill>
                <a:latin typeface="Calibri"/>
                <a:ea typeface="Calibri"/>
                <a:cs typeface="Calibri"/>
                <a:sym typeface="Calibri"/>
              </a:rPr>
              <a:t>San Francisco Comments</a:t>
            </a:r>
            <a:endParaRPr b="1">
              <a:solidFill>
                <a:srgbClr val="FFFFFF"/>
              </a:solidFill>
              <a:latin typeface="Calibri"/>
              <a:ea typeface="Calibri"/>
              <a:cs typeface="Calibri"/>
              <a:sym typeface="Calibri"/>
            </a:endParaRPr>
          </a:p>
        </p:txBody>
      </p:sp>
      <p:sp>
        <p:nvSpPr>
          <p:cNvPr id="143" name="Google Shape;143;g7743287b89_3_0"/>
          <p:cNvSpPr txBox="1"/>
          <p:nvPr/>
        </p:nvSpPr>
        <p:spPr>
          <a:xfrm>
            <a:off x="3999300" y="4553900"/>
            <a:ext cx="1147800" cy="85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IN">
                <a:solidFill>
                  <a:srgbClr val="FFFFFF"/>
                </a:solidFill>
                <a:latin typeface="Calibri"/>
                <a:ea typeface="Calibri"/>
                <a:cs typeface="Calibri"/>
                <a:sym typeface="Calibri"/>
              </a:rPr>
              <a:t>Los </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IN">
                <a:solidFill>
                  <a:srgbClr val="FFFFFF"/>
                </a:solidFill>
                <a:latin typeface="Calibri"/>
                <a:ea typeface="Calibri"/>
                <a:cs typeface="Calibri"/>
                <a:sym typeface="Calibri"/>
              </a:rPr>
              <a:t>Angeles</a:t>
            </a:r>
            <a:r>
              <a:rPr b="1" lang="en-IN">
                <a:solidFill>
                  <a:srgbClr val="FFFFFF"/>
                </a:solidFill>
                <a:latin typeface="Calibri"/>
                <a:ea typeface="Calibri"/>
                <a:cs typeface="Calibri"/>
                <a:sym typeface="Calibri"/>
              </a:rPr>
              <a:t> Comments</a:t>
            </a:r>
            <a:endParaRPr b="1">
              <a:solidFill>
                <a:srgbClr val="FFFFFF"/>
              </a:solidFill>
              <a:latin typeface="Calibri"/>
              <a:ea typeface="Calibri"/>
              <a:cs typeface="Calibri"/>
              <a:sym typeface="Calibri"/>
            </a:endParaRPr>
          </a:p>
        </p:txBody>
      </p:sp>
      <p:sp>
        <p:nvSpPr>
          <p:cNvPr id="144" name="Google Shape;144;g7743287b89_3_0"/>
          <p:cNvSpPr txBox="1"/>
          <p:nvPr/>
        </p:nvSpPr>
        <p:spPr>
          <a:xfrm>
            <a:off x="8791775" y="4553900"/>
            <a:ext cx="1147800" cy="85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IN">
                <a:solidFill>
                  <a:srgbClr val="FFFFFF"/>
                </a:solidFill>
                <a:latin typeface="Calibri"/>
                <a:ea typeface="Calibri"/>
                <a:cs typeface="Calibri"/>
                <a:sym typeface="Calibri"/>
              </a:rPr>
              <a:t>San </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IN">
                <a:solidFill>
                  <a:srgbClr val="FFFFFF"/>
                </a:solidFill>
                <a:latin typeface="Calibri"/>
                <a:ea typeface="Calibri"/>
                <a:cs typeface="Calibri"/>
                <a:sym typeface="Calibri"/>
              </a:rPr>
              <a:t>Diego</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IN">
                <a:solidFill>
                  <a:srgbClr val="FFFFFF"/>
                </a:solidFill>
                <a:latin typeface="Calibri"/>
                <a:ea typeface="Calibri"/>
                <a:cs typeface="Calibri"/>
                <a:sym typeface="Calibri"/>
              </a:rPr>
              <a:t>Comments</a:t>
            </a:r>
            <a:endParaRPr b="1">
              <a:solidFill>
                <a:srgbClr val="FFFFFF"/>
              </a:solidFill>
              <a:latin typeface="Calibri"/>
              <a:ea typeface="Calibri"/>
              <a:cs typeface="Calibri"/>
              <a:sym typeface="Calibri"/>
            </a:endParaRPr>
          </a:p>
        </p:txBody>
      </p:sp>
      <p:sp>
        <p:nvSpPr>
          <p:cNvPr id="145" name="Google Shape;145;g7743287b89_3_0"/>
          <p:cNvSpPr txBox="1"/>
          <p:nvPr/>
        </p:nvSpPr>
        <p:spPr>
          <a:xfrm>
            <a:off x="9981475" y="4405250"/>
            <a:ext cx="2115300" cy="2338200"/>
          </a:xfrm>
          <a:prstGeom prst="rect">
            <a:avLst/>
          </a:prstGeom>
          <a:solidFill>
            <a:srgbClr val="FF5050">
              <a:alpha val="8471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N" sz="3600">
                <a:solidFill>
                  <a:srgbClr val="FFFFFF"/>
                </a:solidFill>
                <a:latin typeface="Teko"/>
                <a:ea typeface="Teko"/>
                <a:cs typeface="Teko"/>
                <a:sym typeface="Teko"/>
              </a:rPr>
              <a:t>Word Clouds</a:t>
            </a:r>
            <a:endParaRPr sz="3600">
              <a:solidFill>
                <a:srgbClr val="FFFFFF"/>
              </a:solidFill>
              <a:latin typeface="Teko"/>
              <a:ea typeface="Teko"/>
              <a:cs typeface="Teko"/>
              <a:sym typeface="Teko"/>
            </a:endParaRPr>
          </a:p>
          <a:p>
            <a:pPr indent="0" lvl="0" marL="0" rtl="0" algn="l">
              <a:spcBef>
                <a:spcPts val="0"/>
              </a:spcBef>
              <a:spcAft>
                <a:spcPts val="0"/>
              </a:spcAft>
              <a:buNone/>
            </a:pPr>
            <a:r>
              <a:rPr lang="en-IN" sz="3600">
                <a:solidFill>
                  <a:srgbClr val="FFFFFF"/>
                </a:solidFill>
                <a:latin typeface="Teko"/>
                <a:ea typeface="Teko"/>
                <a:cs typeface="Teko"/>
                <a:sym typeface="Teko"/>
              </a:rPr>
              <a:t>Histograms</a:t>
            </a:r>
            <a:endParaRPr sz="3600">
              <a:solidFill>
                <a:srgbClr val="FFFFFF"/>
              </a:solidFill>
              <a:latin typeface="Teko"/>
              <a:ea typeface="Teko"/>
              <a:cs typeface="Teko"/>
              <a:sym typeface="Teko"/>
            </a:endParaRPr>
          </a:p>
          <a:p>
            <a:pPr indent="0" lvl="0" marL="0" rtl="0" algn="l">
              <a:spcBef>
                <a:spcPts val="0"/>
              </a:spcBef>
              <a:spcAft>
                <a:spcPts val="0"/>
              </a:spcAft>
              <a:buNone/>
            </a:pPr>
            <a:r>
              <a:rPr lang="en-IN" sz="3600">
                <a:solidFill>
                  <a:srgbClr val="FFFFFF"/>
                </a:solidFill>
                <a:latin typeface="Teko"/>
                <a:ea typeface="Teko"/>
                <a:cs typeface="Teko"/>
                <a:sym typeface="Teko"/>
              </a:rPr>
              <a:t>Scatterplots </a:t>
            </a:r>
            <a:endParaRPr sz="3600">
              <a:solidFill>
                <a:srgbClr val="FFFFFF"/>
              </a:solidFill>
              <a:latin typeface="Teko"/>
              <a:ea typeface="Teko"/>
              <a:cs typeface="Teko"/>
              <a:sym typeface="Teko"/>
            </a:endParaRPr>
          </a:p>
          <a:p>
            <a:pPr indent="0" lvl="0" marL="0" rtl="0" algn="l">
              <a:spcBef>
                <a:spcPts val="0"/>
              </a:spcBef>
              <a:spcAft>
                <a:spcPts val="0"/>
              </a:spcAft>
              <a:buNone/>
            </a:pPr>
            <a:r>
              <a:rPr lang="en-IN" sz="3600">
                <a:solidFill>
                  <a:srgbClr val="FFFFFF"/>
                </a:solidFill>
                <a:latin typeface="Teko"/>
                <a:ea typeface="Teko"/>
                <a:cs typeface="Teko"/>
                <a:sym typeface="Teko"/>
              </a:rPr>
              <a:t>Corr Plots</a:t>
            </a:r>
            <a:endParaRPr sz="3600">
              <a:solidFill>
                <a:srgbClr val="FFFFFF"/>
              </a:solidFill>
              <a:latin typeface="Teko"/>
              <a:ea typeface="Teko"/>
              <a:cs typeface="Teko"/>
              <a:sym typeface="Teko"/>
            </a:endParaRPr>
          </a:p>
        </p:txBody>
      </p:sp>
      <p:sp>
        <p:nvSpPr>
          <p:cNvPr id="146" name="Google Shape;146;g7743287b89_3_0"/>
          <p:cNvSpPr txBox="1"/>
          <p:nvPr/>
        </p:nvSpPr>
        <p:spPr>
          <a:xfrm>
            <a:off x="5147150" y="248950"/>
            <a:ext cx="4757100" cy="3966000"/>
          </a:xfrm>
          <a:prstGeom prst="rect">
            <a:avLst/>
          </a:prstGeom>
          <a:solidFill>
            <a:srgbClr val="FF5050">
              <a:alpha val="84710"/>
            </a:srgbClr>
          </a:solid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FFFFFF"/>
              </a:buClr>
              <a:buSzPts val="3200"/>
              <a:buFont typeface="Teko"/>
              <a:buChar char="●"/>
            </a:pPr>
            <a:r>
              <a:rPr lang="en-IN" sz="3200">
                <a:solidFill>
                  <a:srgbClr val="FFFFFF"/>
                </a:solidFill>
                <a:latin typeface="Teko"/>
                <a:ea typeface="Teko"/>
                <a:cs typeface="Teko"/>
                <a:sym typeface="Teko"/>
              </a:rPr>
              <a:t>High number of variables with high correlation.</a:t>
            </a:r>
            <a:endParaRPr sz="3200">
              <a:solidFill>
                <a:srgbClr val="FFFFFF"/>
              </a:solidFill>
              <a:latin typeface="Teko"/>
              <a:ea typeface="Teko"/>
              <a:cs typeface="Teko"/>
              <a:sym typeface="Teko"/>
            </a:endParaRPr>
          </a:p>
          <a:p>
            <a:pPr indent="-431800" lvl="0" marL="457200" rtl="0" algn="l">
              <a:spcBef>
                <a:spcPts val="0"/>
              </a:spcBef>
              <a:spcAft>
                <a:spcPts val="0"/>
              </a:spcAft>
              <a:buClr>
                <a:srgbClr val="FFFFFF"/>
              </a:buClr>
              <a:buSzPts val="3200"/>
              <a:buFont typeface="Teko"/>
              <a:buChar char="●"/>
            </a:pPr>
            <a:r>
              <a:rPr lang="en-IN" sz="3200">
                <a:solidFill>
                  <a:srgbClr val="FFFFFF"/>
                </a:solidFill>
                <a:latin typeface="Teko"/>
                <a:ea typeface="Teko"/>
                <a:cs typeface="Teko"/>
                <a:sym typeface="Teko"/>
              </a:rPr>
              <a:t>Every city has different features in the </a:t>
            </a:r>
            <a:r>
              <a:rPr lang="en-IN" sz="3200">
                <a:solidFill>
                  <a:srgbClr val="FFFFFF"/>
                </a:solidFill>
                <a:latin typeface="Teko"/>
                <a:ea typeface="Teko"/>
                <a:cs typeface="Teko"/>
                <a:sym typeface="Teko"/>
              </a:rPr>
              <a:t>accommodation</a:t>
            </a:r>
            <a:r>
              <a:rPr lang="en-IN" sz="3200">
                <a:solidFill>
                  <a:srgbClr val="FFFFFF"/>
                </a:solidFill>
                <a:latin typeface="Teko"/>
                <a:ea typeface="Teko"/>
                <a:cs typeface="Teko"/>
                <a:sym typeface="Teko"/>
              </a:rPr>
              <a:t> that the tourists prefer.</a:t>
            </a:r>
            <a:endParaRPr sz="3200">
              <a:solidFill>
                <a:srgbClr val="FFFFFF"/>
              </a:solidFill>
              <a:latin typeface="Teko"/>
              <a:ea typeface="Teko"/>
              <a:cs typeface="Teko"/>
              <a:sym typeface="Teko"/>
            </a:endParaRPr>
          </a:p>
          <a:p>
            <a:pPr indent="-431800" lvl="0" marL="457200" rtl="0" algn="l">
              <a:spcBef>
                <a:spcPts val="0"/>
              </a:spcBef>
              <a:spcAft>
                <a:spcPts val="0"/>
              </a:spcAft>
              <a:buClr>
                <a:srgbClr val="FFFFFF"/>
              </a:buClr>
              <a:buSzPts val="3200"/>
              <a:buFont typeface="Teko"/>
              <a:buChar char="●"/>
            </a:pPr>
            <a:r>
              <a:rPr lang="en-IN" sz="3200">
                <a:solidFill>
                  <a:srgbClr val="FFFFFF"/>
                </a:solidFill>
                <a:latin typeface="Teko"/>
                <a:ea typeface="Teko"/>
                <a:cs typeface="Teko"/>
                <a:sym typeface="Teko"/>
              </a:rPr>
              <a:t>Every city has different </a:t>
            </a:r>
            <a:r>
              <a:rPr lang="en-IN" sz="3200">
                <a:solidFill>
                  <a:srgbClr val="FFFFFF"/>
                </a:solidFill>
                <a:latin typeface="Teko"/>
                <a:ea typeface="Teko"/>
                <a:cs typeface="Teko"/>
                <a:sym typeface="Teko"/>
              </a:rPr>
              <a:t>geographic</a:t>
            </a:r>
            <a:r>
              <a:rPr lang="en-IN" sz="3200">
                <a:solidFill>
                  <a:srgbClr val="FFFFFF"/>
                </a:solidFill>
                <a:latin typeface="Teko"/>
                <a:ea typeface="Teko"/>
                <a:cs typeface="Teko"/>
                <a:sym typeface="Teko"/>
              </a:rPr>
              <a:t> </a:t>
            </a:r>
            <a:r>
              <a:rPr lang="en-IN" sz="3200">
                <a:solidFill>
                  <a:srgbClr val="FFFFFF"/>
                </a:solidFill>
                <a:latin typeface="Teko"/>
                <a:ea typeface="Teko"/>
                <a:cs typeface="Teko"/>
                <a:sym typeface="Teko"/>
              </a:rPr>
              <a:t>preference</a:t>
            </a:r>
            <a:r>
              <a:rPr lang="en-IN" sz="3200">
                <a:solidFill>
                  <a:srgbClr val="FFFFFF"/>
                </a:solidFill>
                <a:latin typeface="Teko"/>
                <a:ea typeface="Teko"/>
                <a:cs typeface="Teko"/>
                <a:sym typeface="Teko"/>
              </a:rPr>
              <a:t> that the tourist prefers. </a:t>
            </a:r>
            <a:endParaRPr sz="3200">
              <a:solidFill>
                <a:srgbClr val="FFFFFF"/>
              </a:solidFill>
              <a:latin typeface="Teko"/>
              <a:ea typeface="Teko"/>
              <a:cs typeface="Teko"/>
              <a:sym typeface="Teko"/>
            </a:endParaRPr>
          </a:p>
        </p:txBody>
      </p:sp>
      <p:sp>
        <p:nvSpPr>
          <p:cNvPr id="147" name="Google Shape;147;g7743287b89_3_0"/>
          <p:cNvSpPr/>
          <p:nvPr/>
        </p:nvSpPr>
        <p:spPr>
          <a:xfrm>
            <a:off x="9974800" y="248950"/>
            <a:ext cx="2115300" cy="991525"/>
          </a:xfrm>
          <a:prstGeom prst="flowChartOffpageConnector">
            <a:avLst/>
          </a:prstGeom>
          <a:solidFill>
            <a:srgbClr val="FF5050">
              <a:alpha val="84710"/>
            </a:srgbClr>
          </a:solidFill>
          <a:ln cap="flat" cmpd="sng" w="9525">
            <a:solidFill>
              <a:srgbClr val="FF5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7743287b89_3_0"/>
          <p:cNvSpPr/>
          <p:nvPr/>
        </p:nvSpPr>
        <p:spPr>
          <a:xfrm>
            <a:off x="9974675" y="1310225"/>
            <a:ext cx="2115300" cy="991525"/>
          </a:xfrm>
          <a:prstGeom prst="flowChartOffpageConnector">
            <a:avLst/>
          </a:prstGeom>
          <a:solidFill>
            <a:srgbClr val="FF5050">
              <a:alpha val="84710"/>
            </a:srgbClr>
          </a:solidFill>
          <a:ln cap="flat" cmpd="sng" w="9525">
            <a:solidFill>
              <a:srgbClr val="FF5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7743287b89_3_0"/>
          <p:cNvSpPr/>
          <p:nvPr/>
        </p:nvSpPr>
        <p:spPr>
          <a:xfrm>
            <a:off x="9974675" y="2371500"/>
            <a:ext cx="2115300" cy="991525"/>
          </a:xfrm>
          <a:prstGeom prst="flowChartOffpageConnector">
            <a:avLst/>
          </a:prstGeom>
          <a:solidFill>
            <a:srgbClr val="FF5050">
              <a:alpha val="84710"/>
            </a:srgbClr>
          </a:solidFill>
          <a:ln cap="flat" cmpd="sng" w="9525">
            <a:solidFill>
              <a:srgbClr val="FF5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7743287b89_3_0"/>
          <p:cNvSpPr/>
          <p:nvPr/>
        </p:nvSpPr>
        <p:spPr>
          <a:xfrm>
            <a:off x="10873825" y="3554025"/>
            <a:ext cx="297600" cy="297600"/>
          </a:xfrm>
          <a:prstGeom prst="ellipse">
            <a:avLst/>
          </a:prstGeom>
          <a:solidFill>
            <a:srgbClr val="FF5050">
              <a:alpha val="84710"/>
            </a:srgbClr>
          </a:solidFill>
          <a:ln cap="flat" cmpd="sng" w="9525">
            <a:solidFill>
              <a:srgbClr val="FF5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7743287b89_3_0"/>
          <p:cNvSpPr/>
          <p:nvPr/>
        </p:nvSpPr>
        <p:spPr>
          <a:xfrm>
            <a:off x="10873825" y="3979638"/>
            <a:ext cx="297600" cy="297600"/>
          </a:xfrm>
          <a:prstGeom prst="ellipse">
            <a:avLst/>
          </a:prstGeom>
          <a:solidFill>
            <a:srgbClr val="FF5050">
              <a:alpha val="84710"/>
            </a:srgbClr>
          </a:solidFill>
          <a:ln cap="flat" cmpd="sng" w="9525">
            <a:solidFill>
              <a:srgbClr val="FF50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7743287b89_3_0"/>
          <p:cNvSpPr txBox="1"/>
          <p:nvPr/>
        </p:nvSpPr>
        <p:spPr>
          <a:xfrm>
            <a:off x="10097150" y="381150"/>
            <a:ext cx="1834200" cy="6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N" sz="2600">
                <a:solidFill>
                  <a:srgbClr val="FFFFFF"/>
                </a:solidFill>
                <a:latin typeface="Teko"/>
                <a:ea typeface="Teko"/>
                <a:cs typeface="Teko"/>
                <a:sym typeface="Teko"/>
              </a:rPr>
              <a:t>2 Million Rows</a:t>
            </a:r>
            <a:endParaRPr sz="2600">
              <a:solidFill>
                <a:srgbClr val="FFFFFF"/>
              </a:solidFill>
              <a:latin typeface="Teko"/>
              <a:ea typeface="Teko"/>
              <a:cs typeface="Teko"/>
              <a:sym typeface="Teko"/>
            </a:endParaRPr>
          </a:p>
        </p:txBody>
      </p:sp>
      <p:sp>
        <p:nvSpPr>
          <p:cNvPr id="153" name="Google Shape;153;g7743287b89_3_0"/>
          <p:cNvSpPr txBox="1"/>
          <p:nvPr/>
        </p:nvSpPr>
        <p:spPr>
          <a:xfrm>
            <a:off x="10097150" y="1376325"/>
            <a:ext cx="1834200" cy="6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IN" sz="2600">
                <a:solidFill>
                  <a:srgbClr val="FFFFFF"/>
                </a:solidFill>
                <a:latin typeface="Teko"/>
                <a:ea typeface="Teko"/>
                <a:cs typeface="Teko"/>
                <a:sym typeface="Teko"/>
              </a:rPr>
              <a:t>106 Columns </a:t>
            </a:r>
            <a:endParaRPr sz="2600">
              <a:solidFill>
                <a:srgbClr val="FFFFFF"/>
              </a:solidFill>
              <a:latin typeface="Teko"/>
              <a:ea typeface="Teko"/>
              <a:cs typeface="Teko"/>
              <a:sym typeface="Teko"/>
            </a:endParaRPr>
          </a:p>
        </p:txBody>
      </p:sp>
      <p:sp>
        <p:nvSpPr>
          <p:cNvPr id="154" name="Google Shape;154;g7743287b89_3_0"/>
          <p:cNvSpPr txBox="1"/>
          <p:nvPr/>
        </p:nvSpPr>
        <p:spPr>
          <a:xfrm>
            <a:off x="9981475" y="2517175"/>
            <a:ext cx="2210700" cy="6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IN" sz="2600">
                <a:solidFill>
                  <a:srgbClr val="FFFFFF"/>
                </a:solidFill>
                <a:latin typeface="Teko"/>
                <a:ea typeface="Teko"/>
                <a:cs typeface="Teko"/>
                <a:sym typeface="Teko"/>
              </a:rPr>
              <a:t>80 Neighbourhoods</a:t>
            </a:r>
            <a:endParaRPr sz="2600">
              <a:solidFill>
                <a:srgbClr val="FFFFFF"/>
              </a:solidFill>
              <a:latin typeface="Teko"/>
              <a:ea typeface="Teko"/>
              <a:cs typeface="Teko"/>
              <a:sym typeface="Tek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3000"/>
          </a:blip>
          <a:stretch>
            <a:fillRect/>
          </a:stretch>
        </a:blipFill>
      </p:bgPr>
    </p:bg>
    <p:spTree>
      <p:nvGrpSpPr>
        <p:cNvPr id="158" name="Shape 158"/>
        <p:cNvGrpSpPr/>
        <p:nvPr/>
      </p:nvGrpSpPr>
      <p:grpSpPr>
        <a:xfrm>
          <a:off x="0" y="0"/>
          <a:ext cx="0" cy="0"/>
          <a:chOff x="0" y="0"/>
          <a:chExt cx="0" cy="0"/>
        </a:xfrm>
      </p:grpSpPr>
      <p:sp>
        <p:nvSpPr>
          <p:cNvPr id="159" name="Google Shape;159;p4"/>
          <p:cNvSpPr txBox="1"/>
          <p:nvPr>
            <p:ph type="title"/>
          </p:nvPr>
        </p:nvSpPr>
        <p:spPr>
          <a:xfrm>
            <a:off x="838200" y="365125"/>
            <a:ext cx="5040000" cy="1080000"/>
          </a:xfrm>
          <a:prstGeom prst="rect">
            <a:avLst/>
          </a:prstGeom>
          <a:solidFill>
            <a:srgbClr val="FFB3B3"/>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eko"/>
              <a:buNone/>
            </a:pPr>
            <a:r>
              <a:rPr lang="en-IN">
                <a:solidFill>
                  <a:schemeClr val="lt1"/>
                </a:solidFill>
                <a:latin typeface="Teko"/>
                <a:ea typeface="Teko"/>
                <a:cs typeface="Teko"/>
                <a:sym typeface="Teko"/>
              </a:rPr>
              <a:t>Techniques used</a:t>
            </a:r>
            <a:endParaRPr/>
          </a:p>
        </p:txBody>
      </p:sp>
      <p:grpSp>
        <p:nvGrpSpPr>
          <p:cNvPr id="160" name="Google Shape;160;p4"/>
          <p:cNvGrpSpPr/>
          <p:nvPr/>
        </p:nvGrpSpPr>
        <p:grpSpPr>
          <a:xfrm>
            <a:off x="3257787" y="1555813"/>
            <a:ext cx="5390795" cy="4593974"/>
            <a:chOff x="998680" y="0"/>
            <a:chExt cx="5390795" cy="4593974"/>
          </a:xfrm>
        </p:grpSpPr>
        <p:sp>
          <p:nvSpPr>
            <p:cNvPr id="161" name="Google Shape;161;p4"/>
            <p:cNvSpPr/>
            <p:nvPr/>
          </p:nvSpPr>
          <p:spPr>
            <a:xfrm>
              <a:off x="1551395" y="824963"/>
              <a:ext cx="3504692" cy="2673002"/>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txBox="1"/>
            <p:nvPr/>
          </p:nvSpPr>
          <p:spPr>
            <a:xfrm>
              <a:off x="2064645" y="1216415"/>
              <a:ext cx="2478192" cy="1890098"/>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Teko"/>
                <a:buNone/>
              </a:pPr>
              <a:r>
                <a:rPr lang="en-IN" sz="3600">
                  <a:solidFill>
                    <a:schemeClr val="lt1"/>
                  </a:solidFill>
                  <a:latin typeface="Teko"/>
                  <a:ea typeface="Teko"/>
                  <a:cs typeface="Teko"/>
                  <a:sym typeface="Teko"/>
                </a:rPr>
                <a:t>Recommender Systems</a:t>
              </a:r>
              <a:endParaRPr/>
            </a:p>
          </p:txBody>
        </p:sp>
        <p:sp>
          <p:nvSpPr>
            <p:cNvPr id="163" name="Google Shape;163;p4"/>
            <p:cNvSpPr/>
            <p:nvPr/>
          </p:nvSpPr>
          <p:spPr>
            <a:xfrm>
              <a:off x="2537079" y="3805992"/>
              <a:ext cx="207209" cy="207188"/>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919492" y="1404441"/>
              <a:ext cx="207209" cy="207188"/>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3492456" y="4026503"/>
              <a:ext cx="285769" cy="286204"/>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2556243" y="1081816"/>
              <a:ext cx="207209" cy="207188"/>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1926224" y="2905508"/>
              <a:ext cx="207209" cy="207188"/>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998680" y="1339581"/>
              <a:ext cx="1045010" cy="1045129"/>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txBox="1"/>
            <p:nvPr/>
          </p:nvSpPr>
          <p:spPr>
            <a:xfrm>
              <a:off x="1151718" y="1492637"/>
              <a:ext cx="738934" cy="73901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Teko"/>
                <a:buNone/>
              </a:pPr>
              <a:r>
                <a:rPr b="0" lang="en-IN" sz="2000">
                  <a:solidFill>
                    <a:schemeClr val="lt1"/>
                  </a:solidFill>
                  <a:latin typeface="Teko"/>
                  <a:ea typeface="Teko"/>
                  <a:cs typeface="Teko"/>
                  <a:sym typeface="Teko"/>
                </a:rPr>
                <a:t>Pandas</a:t>
              </a:r>
              <a:endParaRPr/>
            </a:p>
          </p:txBody>
        </p:sp>
        <p:sp>
          <p:nvSpPr>
            <p:cNvPr id="170" name="Google Shape;170;p4"/>
            <p:cNvSpPr/>
            <p:nvPr/>
          </p:nvSpPr>
          <p:spPr>
            <a:xfrm>
              <a:off x="3140969" y="652735"/>
              <a:ext cx="285769" cy="286204"/>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1041796" y="3241390"/>
              <a:ext cx="516705" cy="516822"/>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4803136" y="998295"/>
              <a:ext cx="1045010" cy="1045129"/>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txBox="1"/>
            <p:nvPr/>
          </p:nvSpPr>
          <p:spPr>
            <a:xfrm>
              <a:off x="4956174" y="1151351"/>
              <a:ext cx="738934" cy="739017"/>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Teko"/>
                <a:buNone/>
              </a:pPr>
              <a:r>
                <a:rPr b="1" lang="en-IN" sz="1500">
                  <a:solidFill>
                    <a:schemeClr val="lt1"/>
                  </a:solidFill>
                  <a:latin typeface="Teko"/>
                  <a:ea typeface="Teko"/>
                  <a:cs typeface="Teko"/>
                  <a:sym typeface="Teko"/>
                </a:rPr>
                <a:t>Spark</a:t>
              </a:r>
              <a:endParaRPr/>
            </a:p>
          </p:txBody>
        </p:sp>
        <p:sp>
          <p:nvSpPr>
            <p:cNvPr id="174" name="Google Shape;174;p4"/>
            <p:cNvSpPr/>
            <p:nvPr/>
          </p:nvSpPr>
          <p:spPr>
            <a:xfrm>
              <a:off x="4114612" y="2120003"/>
              <a:ext cx="285769" cy="286204"/>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1116970" y="3306283"/>
              <a:ext cx="207209" cy="207188"/>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2909845" y="3561592"/>
              <a:ext cx="207209" cy="207188"/>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5344465" y="2654398"/>
              <a:ext cx="1045010" cy="1045129"/>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txBox="1"/>
            <p:nvPr/>
          </p:nvSpPr>
          <p:spPr>
            <a:xfrm>
              <a:off x="5497503" y="2807454"/>
              <a:ext cx="738934" cy="73901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Teko"/>
                <a:buNone/>
              </a:pPr>
              <a:r>
                <a:rPr lang="en-IN" sz="2000">
                  <a:solidFill>
                    <a:schemeClr val="lt1"/>
                  </a:solidFill>
                  <a:latin typeface="Teko"/>
                  <a:ea typeface="Teko"/>
                  <a:cs typeface="Teko"/>
                  <a:sym typeface="Teko"/>
                </a:rPr>
                <a:t>NLTK</a:t>
              </a:r>
              <a:endParaRPr/>
            </a:p>
          </p:txBody>
        </p:sp>
        <p:sp>
          <p:nvSpPr>
            <p:cNvPr id="179" name="Google Shape;179;p4"/>
            <p:cNvSpPr/>
            <p:nvPr/>
          </p:nvSpPr>
          <p:spPr>
            <a:xfrm>
              <a:off x="4777893" y="3168348"/>
              <a:ext cx="207209" cy="207188"/>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2344936" y="3548845"/>
              <a:ext cx="1045010" cy="1045129"/>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txBox="1"/>
            <p:nvPr/>
          </p:nvSpPr>
          <p:spPr>
            <a:xfrm>
              <a:off x="2497974" y="3701901"/>
              <a:ext cx="738934" cy="73901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Teko"/>
                <a:buNone/>
              </a:pPr>
              <a:r>
                <a:rPr lang="en-IN" sz="2000">
                  <a:solidFill>
                    <a:schemeClr val="lt1"/>
                  </a:solidFill>
                  <a:latin typeface="Teko"/>
                  <a:ea typeface="Teko"/>
                  <a:cs typeface="Teko"/>
                  <a:sym typeface="Teko"/>
                </a:rPr>
                <a:t>VADER</a:t>
              </a:r>
              <a:endParaRPr/>
            </a:p>
          </p:txBody>
        </p:sp>
        <p:sp>
          <p:nvSpPr>
            <p:cNvPr id="182" name="Google Shape;182;p4"/>
            <p:cNvSpPr/>
            <p:nvPr/>
          </p:nvSpPr>
          <p:spPr>
            <a:xfrm>
              <a:off x="3278170" y="3513472"/>
              <a:ext cx="207209" cy="20718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3341440" y="0"/>
              <a:ext cx="1045010" cy="1045129"/>
            </a:xfrm>
            <a:prstGeom prst="ellipse">
              <a:avLst/>
            </a:prstGeom>
            <a:solidFill>
              <a:srgbClr val="FF6D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txBox="1"/>
            <p:nvPr/>
          </p:nvSpPr>
          <p:spPr>
            <a:xfrm>
              <a:off x="3494478" y="153056"/>
              <a:ext cx="738934" cy="73901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Teko"/>
                <a:buNone/>
              </a:pPr>
              <a:r>
                <a:rPr lang="en-IN" sz="1800">
                  <a:solidFill>
                    <a:schemeClr val="lt1"/>
                  </a:solidFill>
                  <a:latin typeface="Teko"/>
                  <a:ea typeface="Teko"/>
                  <a:cs typeface="Teko"/>
                  <a:sym typeface="Teko"/>
                </a:rPr>
                <a:t>ALS</a:t>
              </a:r>
              <a:endParaRPr/>
            </a:p>
          </p:txBody>
        </p:sp>
        <p:sp>
          <p:nvSpPr>
            <p:cNvPr id="185" name="Google Shape;185;p4"/>
            <p:cNvSpPr/>
            <p:nvPr/>
          </p:nvSpPr>
          <p:spPr>
            <a:xfrm>
              <a:off x="2052840" y="1132874"/>
              <a:ext cx="207209" cy="20718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4465538" y="257262"/>
              <a:ext cx="207209" cy="207188"/>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18000"/>
          </a:blip>
          <a:stretch>
            <a:fillRect/>
          </a:stretch>
        </a:blipFill>
      </p:bgPr>
    </p:bg>
    <p:spTree>
      <p:nvGrpSpPr>
        <p:cNvPr id="191" name="Shape 191"/>
        <p:cNvGrpSpPr/>
        <p:nvPr/>
      </p:nvGrpSpPr>
      <p:grpSpPr>
        <a:xfrm>
          <a:off x="0" y="0"/>
          <a:ext cx="0" cy="0"/>
          <a:chOff x="0" y="0"/>
          <a:chExt cx="0" cy="0"/>
        </a:xfrm>
      </p:grpSpPr>
      <p:sp>
        <p:nvSpPr>
          <p:cNvPr id="192" name="Google Shape;192;p5"/>
          <p:cNvSpPr txBox="1"/>
          <p:nvPr>
            <p:ph type="title"/>
          </p:nvPr>
        </p:nvSpPr>
        <p:spPr>
          <a:xfrm>
            <a:off x="838200" y="365125"/>
            <a:ext cx="5040000" cy="1080000"/>
          </a:xfrm>
          <a:prstGeom prst="rect">
            <a:avLst/>
          </a:prstGeom>
          <a:solidFill>
            <a:srgbClr val="FFB3B3"/>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Teko"/>
              <a:buNone/>
            </a:pPr>
            <a:r>
              <a:rPr lang="en-IN">
                <a:solidFill>
                  <a:schemeClr val="lt1"/>
                </a:solidFill>
                <a:latin typeface="Teko"/>
                <a:ea typeface="Teko"/>
                <a:cs typeface="Teko"/>
                <a:sym typeface="Teko"/>
              </a:rPr>
              <a:t>Conclusion</a:t>
            </a:r>
            <a:endParaRPr/>
          </a:p>
        </p:txBody>
      </p:sp>
      <p:pic>
        <p:nvPicPr>
          <p:cNvPr descr="Family with boy" id="193" name="Google Shape;193;p5"/>
          <p:cNvPicPr preferRelativeResize="0"/>
          <p:nvPr/>
        </p:nvPicPr>
        <p:blipFill rotWithShape="1">
          <a:blip r:embed="rId4">
            <a:alphaModFix/>
          </a:blip>
          <a:srcRect b="0" l="0" r="0" t="0"/>
          <a:stretch/>
        </p:blipFill>
        <p:spPr>
          <a:xfrm>
            <a:off x="838200" y="2178659"/>
            <a:ext cx="914400" cy="914400"/>
          </a:xfrm>
          <a:prstGeom prst="rect">
            <a:avLst/>
          </a:prstGeom>
          <a:noFill/>
          <a:ln>
            <a:noFill/>
          </a:ln>
        </p:spPr>
      </p:pic>
      <p:pic>
        <p:nvPicPr>
          <p:cNvPr descr="Puppy" id="194" name="Google Shape;194;p5"/>
          <p:cNvPicPr preferRelativeResize="0"/>
          <p:nvPr/>
        </p:nvPicPr>
        <p:blipFill rotWithShape="1">
          <a:blip r:embed="rId5">
            <a:alphaModFix/>
          </a:blip>
          <a:srcRect b="0" l="0" r="0" t="0"/>
          <a:stretch/>
        </p:blipFill>
        <p:spPr>
          <a:xfrm>
            <a:off x="1085182" y="5496019"/>
            <a:ext cx="792631" cy="792631"/>
          </a:xfrm>
          <a:prstGeom prst="rect">
            <a:avLst/>
          </a:prstGeom>
          <a:noFill/>
          <a:ln>
            <a:noFill/>
          </a:ln>
        </p:spPr>
      </p:pic>
      <p:pic>
        <p:nvPicPr>
          <p:cNvPr descr="Cat" id="195" name="Google Shape;195;p5"/>
          <p:cNvPicPr preferRelativeResize="0"/>
          <p:nvPr/>
        </p:nvPicPr>
        <p:blipFill rotWithShape="1">
          <a:blip r:embed="rId6">
            <a:alphaModFix/>
          </a:blip>
          <a:srcRect b="0" l="0" r="0" t="0"/>
          <a:stretch/>
        </p:blipFill>
        <p:spPr>
          <a:xfrm>
            <a:off x="571688" y="5496019"/>
            <a:ext cx="723712" cy="723712"/>
          </a:xfrm>
          <a:prstGeom prst="rect">
            <a:avLst/>
          </a:prstGeom>
          <a:noFill/>
          <a:ln>
            <a:noFill/>
          </a:ln>
        </p:spPr>
      </p:pic>
      <p:pic>
        <p:nvPicPr>
          <p:cNvPr descr="Vacation" id="196" name="Google Shape;196;p5"/>
          <p:cNvPicPr preferRelativeResize="0"/>
          <p:nvPr/>
        </p:nvPicPr>
        <p:blipFill rotWithShape="1">
          <a:blip r:embed="rId7">
            <a:alphaModFix/>
          </a:blip>
          <a:srcRect b="0" l="0" r="0" t="0"/>
          <a:stretch/>
        </p:blipFill>
        <p:spPr>
          <a:xfrm>
            <a:off x="927100" y="3317210"/>
            <a:ext cx="736600" cy="736600"/>
          </a:xfrm>
          <a:prstGeom prst="rect">
            <a:avLst/>
          </a:prstGeom>
          <a:noFill/>
          <a:ln>
            <a:noFill/>
          </a:ln>
        </p:spPr>
      </p:pic>
      <p:pic>
        <p:nvPicPr>
          <p:cNvPr descr="Mountain scene" id="197" name="Google Shape;197;p5"/>
          <p:cNvPicPr preferRelativeResize="0"/>
          <p:nvPr/>
        </p:nvPicPr>
        <p:blipFill rotWithShape="1">
          <a:blip r:embed="rId8">
            <a:alphaModFix/>
          </a:blip>
          <a:srcRect b="0" l="0" r="0" t="0"/>
          <a:stretch/>
        </p:blipFill>
        <p:spPr>
          <a:xfrm>
            <a:off x="800222" y="4277961"/>
            <a:ext cx="914400" cy="914400"/>
          </a:xfrm>
          <a:prstGeom prst="rect">
            <a:avLst/>
          </a:prstGeom>
          <a:noFill/>
          <a:ln>
            <a:noFill/>
          </a:ln>
        </p:spPr>
      </p:pic>
      <p:sp>
        <p:nvSpPr>
          <p:cNvPr id="198" name="Google Shape;198;p5"/>
          <p:cNvSpPr txBox="1"/>
          <p:nvPr>
            <p:ph type="title"/>
          </p:nvPr>
        </p:nvSpPr>
        <p:spPr>
          <a:xfrm>
            <a:off x="1819275" y="2100275"/>
            <a:ext cx="5040000" cy="4286100"/>
          </a:xfrm>
          <a:prstGeom prst="rect">
            <a:avLst/>
          </a:prstGeom>
          <a:solidFill>
            <a:srgbClr val="FFB3B3"/>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eko"/>
              <a:buNone/>
            </a:pPr>
            <a:r>
              <a:rPr lang="en-IN">
                <a:solidFill>
                  <a:schemeClr val="lt1"/>
                </a:solidFill>
                <a:latin typeface="Teko"/>
                <a:ea typeface="Teko"/>
                <a:cs typeface="Teko"/>
                <a:sym typeface="Teko"/>
              </a:rPr>
              <a:t>Future Scope</a:t>
            </a:r>
            <a:endParaRPr>
              <a:solidFill>
                <a:schemeClr val="lt1"/>
              </a:solidFill>
              <a:latin typeface="Teko"/>
              <a:ea typeface="Teko"/>
              <a:cs typeface="Teko"/>
              <a:sym typeface="Teko"/>
            </a:endParaRPr>
          </a:p>
          <a:p>
            <a:pPr indent="-381000" lvl="0" marL="457200" rtl="0" algn="l">
              <a:lnSpc>
                <a:spcPct val="90000"/>
              </a:lnSpc>
              <a:spcBef>
                <a:spcPts val="0"/>
              </a:spcBef>
              <a:spcAft>
                <a:spcPts val="0"/>
              </a:spcAft>
              <a:buClr>
                <a:schemeClr val="lt1"/>
              </a:buClr>
              <a:buSzPts val="2400"/>
              <a:buFont typeface="Teko"/>
              <a:buChar char="●"/>
            </a:pPr>
            <a:r>
              <a:rPr lang="en-IN" sz="2400">
                <a:solidFill>
                  <a:schemeClr val="lt1"/>
                </a:solidFill>
                <a:latin typeface="Teko"/>
                <a:ea typeface="Teko"/>
                <a:cs typeface="Teko"/>
                <a:sym typeface="Teko"/>
              </a:rPr>
              <a:t>Create a hybrid system by incorporating more data sources </a:t>
            </a:r>
            <a:endParaRPr sz="2400">
              <a:solidFill>
                <a:schemeClr val="lt1"/>
              </a:solidFill>
              <a:latin typeface="Teko"/>
              <a:ea typeface="Teko"/>
              <a:cs typeface="Teko"/>
              <a:sym typeface="Teko"/>
            </a:endParaRPr>
          </a:p>
          <a:p>
            <a:pPr indent="0" lvl="0" marL="457200" rtl="0" algn="l">
              <a:lnSpc>
                <a:spcPct val="90000"/>
              </a:lnSpc>
              <a:spcBef>
                <a:spcPts val="0"/>
              </a:spcBef>
              <a:spcAft>
                <a:spcPts val="0"/>
              </a:spcAft>
              <a:buNone/>
            </a:pPr>
            <a:r>
              <a:t/>
            </a:r>
            <a:endParaRPr sz="2400">
              <a:solidFill>
                <a:schemeClr val="lt1"/>
              </a:solidFill>
              <a:latin typeface="Teko"/>
              <a:ea typeface="Teko"/>
              <a:cs typeface="Teko"/>
              <a:sym typeface="Teko"/>
            </a:endParaRPr>
          </a:p>
          <a:p>
            <a:pPr indent="-381000" lvl="0" marL="457200" rtl="0" algn="l">
              <a:lnSpc>
                <a:spcPct val="90000"/>
              </a:lnSpc>
              <a:spcBef>
                <a:spcPts val="0"/>
              </a:spcBef>
              <a:spcAft>
                <a:spcPts val="0"/>
              </a:spcAft>
              <a:buClr>
                <a:schemeClr val="lt1"/>
              </a:buClr>
              <a:buSzPts val="2400"/>
              <a:buFont typeface="Teko"/>
              <a:buChar char="●"/>
            </a:pPr>
            <a:r>
              <a:rPr lang="en-IN" sz="2400">
                <a:solidFill>
                  <a:schemeClr val="lt1"/>
                </a:solidFill>
                <a:latin typeface="Teko"/>
                <a:ea typeface="Teko"/>
                <a:cs typeface="Teko"/>
                <a:sym typeface="Teko"/>
              </a:rPr>
              <a:t>Add an item dimension by using amenities ratings for listing and created a super score with the reviews rating</a:t>
            </a:r>
            <a:endParaRPr sz="2400">
              <a:solidFill>
                <a:schemeClr val="lt1"/>
              </a:solidFill>
              <a:latin typeface="Teko"/>
              <a:ea typeface="Teko"/>
              <a:cs typeface="Teko"/>
              <a:sym typeface="Teko"/>
            </a:endParaRPr>
          </a:p>
          <a:p>
            <a:pPr indent="0" lvl="0" marL="457200" rtl="0" algn="l">
              <a:lnSpc>
                <a:spcPct val="90000"/>
              </a:lnSpc>
              <a:spcBef>
                <a:spcPts val="0"/>
              </a:spcBef>
              <a:spcAft>
                <a:spcPts val="0"/>
              </a:spcAft>
              <a:buNone/>
            </a:pPr>
            <a:r>
              <a:t/>
            </a:r>
            <a:endParaRPr sz="2400">
              <a:solidFill>
                <a:schemeClr val="lt1"/>
              </a:solidFill>
              <a:latin typeface="Teko"/>
              <a:ea typeface="Teko"/>
              <a:cs typeface="Teko"/>
              <a:sym typeface="Teko"/>
            </a:endParaRPr>
          </a:p>
          <a:p>
            <a:pPr indent="-381000" lvl="0" marL="457200" rtl="0" algn="l">
              <a:lnSpc>
                <a:spcPct val="90000"/>
              </a:lnSpc>
              <a:spcBef>
                <a:spcPts val="0"/>
              </a:spcBef>
              <a:spcAft>
                <a:spcPts val="0"/>
              </a:spcAft>
              <a:buClr>
                <a:schemeClr val="lt1"/>
              </a:buClr>
              <a:buSzPts val="2400"/>
              <a:buFont typeface="Teko"/>
              <a:buChar char="●"/>
            </a:pPr>
            <a:r>
              <a:rPr lang="en-IN" sz="2400">
                <a:solidFill>
                  <a:schemeClr val="lt1"/>
                </a:solidFill>
                <a:latin typeface="Teko"/>
                <a:ea typeface="Teko"/>
                <a:cs typeface="Teko"/>
                <a:sym typeface="Teko"/>
              </a:rPr>
              <a:t>Incorporate search history to identify what the user is looking for frequently </a:t>
            </a:r>
            <a:endParaRPr sz="2400">
              <a:solidFill>
                <a:schemeClr val="lt1"/>
              </a:solidFill>
              <a:latin typeface="Teko"/>
              <a:ea typeface="Teko"/>
              <a:cs typeface="Teko"/>
              <a:sym typeface="Teko"/>
            </a:endParaRPr>
          </a:p>
          <a:p>
            <a:pPr indent="0" lvl="0" marL="0" rtl="0" algn="l">
              <a:spcBef>
                <a:spcPts val="0"/>
              </a:spcBef>
              <a:spcAft>
                <a:spcPts val="0"/>
              </a:spcAft>
              <a:buClr>
                <a:schemeClr val="lt1"/>
              </a:buClr>
              <a:buSzPts val="4400"/>
              <a:buFont typeface="Teko"/>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lt1"/>
              </a:buClr>
              <a:buSzPts val="4400"/>
              <a:buFont typeface="Teko"/>
              <a:buNone/>
            </a:pPr>
            <a:r>
              <a:t/>
            </a:r>
            <a:endParaRPr>
              <a:solidFill>
                <a:schemeClr val="lt1"/>
              </a:solidFill>
              <a:latin typeface="Teko"/>
              <a:ea typeface="Teko"/>
              <a:cs typeface="Teko"/>
              <a:sym typeface="Teko"/>
            </a:endParaRPr>
          </a:p>
        </p:txBody>
      </p:sp>
      <p:pic>
        <p:nvPicPr>
          <p:cNvPr id="199" name="Google Shape;199;p5"/>
          <p:cNvPicPr preferRelativeResize="0"/>
          <p:nvPr/>
        </p:nvPicPr>
        <p:blipFill>
          <a:blip r:embed="rId9">
            <a:alphaModFix/>
          </a:blip>
          <a:stretch>
            <a:fillRect/>
          </a:stretch>
        </p:blipFill>
        <p:spPr>
          <a:xfrm>
            <a:off x="8278500" y="5578113"/>
            <a:ext cx="3295650" cy="1114425"/>
          </a:xfrm>
          <a:prstGeom prst="rect">
            <a:avLst/>
          </a:prstGeom>
          <a:noFill/>
          <a:ln cap="flat" cmpd="sng" w="19050">
            <a:solidFill>
              <a:schemeClr val="dk2"/>
            </a:solidFill>
            <a:prstDash val="solid"/>
            <a:round/>
            <a:headEnd len="sm" w="sm" type="none"/>
            <a:tailEnd len="sm" w="sm" type="none"/>
          </a:ln>
        </p:spPr>
      </p:pic>
      <p:pic>
        <p:nvPicPr>
          <p:cNvPr id="200" name="Google Shape;200;p5"/>
          <p:cNvPicPr preferRelativeResize="0"/>
          <p:nvPr/>
        </p:nvPicPr>
        <p:blipFill>
          <a:blip r:embed="rId10">
            <a:alphaModFix/>
          </a:blip>
          <a:stretch>
            <a:fillRect/>
          </a:stretch>
        </p:blipFill>
        <p:spPr>
          <a:xfrm>
            <a:off x="8107050" y="1624000"/>
            <a:ext cx="3467100" cy="1885950"/>
          </a:xfrm>
          <a:prstGeom prst="rect">
            <a:avLst/>
          </a:prstGeom>
          <a:noFill/>
          <a:ln cap="flat" cmpd="sng" w="19050">
            <a:solidFill>
              <a:schemeClr val="dk2"/>
            </a:solidFill>
            <a:prstDash val="solid"/>
            <a:round/>
            <a:headEnd len="sm" w="sm" type="none"/>
            <a:tailEnd len="sm" w="sm" type="none"/>
          </a:ln>
        </p:spPr>
      </p:pic>
      <p:pic>
        <p:nvPicPr>
          <p:cNvPr id="201" name="Google Shape;201;p5"/>
          <p:cNvPicPr preferRelativeResize="0"/>
          <p:nvPr/>
        </p:nvPicPr>
        <p:blipFill>
          <a:blip r:embed="rId11">
            <a:alphaModFix/>
          </a:blip>
          <a:stretch>
            <a:fillRect/>
          </a:stretch>
        </p:blipFill>
        <p:spPr>
          <a:xfrm>
            <a:off x="7754625" y="3666438"/>
            <a:ext cx="4343400" cy="1666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2020-05-03T23:23:14Z</dcterms:created>
  <dc:creator>Snehal Thakur</dc:creator>
</cp:coreProperties>
</file>