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  <p:sldMasterId id="214748365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5" roundtripDataSignature="AMtx7mhJ/8OB+uBJJ8VJcV3CNuhe6PBT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00C601B1-5D8A-428A-84CD-B687908513AF}">
  <a:tblStyle styleId="{00C601B1-5D8A-428A-84CD-B687908513A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84151ce2b9_3_1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84151ce2b9_3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4151ce2b9_3_1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4151ce2b9_3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84151ce2b9_3_1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84151ce2b9_3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4151ce2b9_3_1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84151ce2b9_3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50196e293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750196e293_2_1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4e38bd7b4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74e38bd7b4_1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50196e293_6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50196e293_6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50196e293_6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50196e293_6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50196e293_6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750196e293_6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50196e29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g750196e293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4e38bd7b4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74e38bd7b4_1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750196e293_2_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750196e293_2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750196e293_2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750196e293_2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4e8930a00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4e8930a0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4e8930a00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4e8930a0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50196e293_0_1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50196e293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750196e293_0_1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750196e293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50196e293_0_1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50196e293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50196e293_2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750196e293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750196e293_0_2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750196e293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750196e293_2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750196e293_2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750196e293_2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750196e293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74e8930a00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74e8930a00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750196e293_2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750196e293_2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750196e293_2_1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750196e293_2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750196e293_2_1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750196e293_2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750196e293_6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750196e293_6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50196e293_7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50196e293_7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4151ce2b9_3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4151ce2b9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4151ce2b9_3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84151ce2b9_3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760452c6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760452c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760452c67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760452c6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5" name="Google Shape;75;p21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2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2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22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3" name="Google Shape;83;p2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3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2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4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2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2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8" name="Google Shape;38;p1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" name="Google Shape;44;p1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7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7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18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18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18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1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1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1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1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5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Relationship Id="rId4" Type="http://schemas.openxmlformats.org/officeDocument/2006/relationships/image" Target="../media/image14.png"/><Relationship Id="rId5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43.png"/><Relationship Id="rId5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5" Type="http://schemas.openxmlformats.org/officeDocument/2006/relationships/image" Target="../media/image4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5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1414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map&#10;&#10;Description automatically generated" id="102" name="Google Shape;102;p1"/>
          <p:cNvPicPr preferRelativeResize="0"/>
          <p:nvPr/>
        </p:nvPicPr>
        <p:blipFill rotWithShape="1">
          <a:blip r:embed="rId3">
            <a:alphaModFix/>
          </a:blip>
          <a:srcRect b="19504" l="0" r="-10" t="25677"/>
          <a:stretch/>
        </p:blipFill>
        <p:spPr>
          <a:xfrm>
            <a:off x="-775125" y="0"/>
            <a:ext cx="8289202" cy="6858000"/>
          </a:xfrm>
          <a:custGeom>
            <a:rect b="b" l="l" r="r" t="t"/>
            <a:pathLst>
              <a:path extrusionOk="0" h="6858000" w="7009896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3" name="Google Shape;103;p1"/>
          <p:cNvSpPr/>
          <p:nvPr/>
        </p:nvSpPr>
        <p:spPr>
          <a:xfrm flipH="1">
            <a:off x="5711927" y="-1"/>
            <a:ext cx="6480073" cy="6858002"/>
          </a:xfrm>
          <a:custGeom>
            <a:rect b="b" l="l" r="r" t="t"/>
            <a:pathLst>
              <a:path extrusionOk="0" h="6858002" w="6480073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/>
          <p:nvPr/>
        </p:nvSpPr>
        <p:spPr>
          <a:xfrm flipH="1">
            <a:off x="5942784" y="0"/>
            <a:ext cx="6249216" cy="6858001"/>
          </a:xfrm>
          <a:custGeom>
            <a:rect b="b" l="l" r="r" t="t"/>
            <a:pathLst>
              <a:path extrusionOk="0" h="6858001" w="6249216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rgbClr val="4141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/>
          <p:cNvSpPr txBox="1"/>
          <p:nvPr>
            <p:ph type="ctrTitle"/>
          </p:nvPr>
        </p:nvSpPr>
        <p:spPr>
          <a:xfrm>
            <a:off x="6453561" y="1400239"/>
            <a:ext cx="4820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 sz="4400"/>
              <a:t>CTA OPERATIONS </a:t>
            </a:r>
            <a:endParaRPr sz="4400"/>
          </a:p>
        </p:txBody>
      </p:sp>
      <p:sp>
        <p:nvSpPr>
          <p:cNvPr id="106" name="Google Shape;106;p1"/>
          <p:cNvSpPr txBox="1"/>
          <p:nvPr>
            <p:ph idx="1" type="subTitle"/>
          </p:nvPr>
        </p:nvSpPr>
        <p:spPr>
          <a:xfrm>
            <a:off x="7466775" y="2871975"/>
            <a:ext cx="4154700" cy="3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ANNA SHAJI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RIDDHI JAIN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SAJAL JOSHI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SCOTT BREWER</a:t>
            </a:r>
            <a:r>
              <a:rPr lang="en-US" sz="1800"/>
              <a:t> </a:t>
            </a:r>
            <a:endParaRPr sz="1800"/>
          </a:p>
        </p:txBody>
      </p:sp>
      <p:pic>
        <p:nvPicPr>
          <p:cNvPr descr="A close up of a sign&#10;&#10;Description automatically generated" id="107" name="Google Shape;10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1379" y="106070"/>
            <a:ext cx="1145138" cy="114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4151ce2b9_3_17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Solutions</a:t>
            </a:r>
            <a:endParaRPr b="1"/>
          </a:p>
        </p:txBody>
      </p:sp>
      <p:sp>
        <p:nvSpPr>
          <p:cNvPr id="193" name="Google Shape;193;g84151ce2b9_3_173"/>
          <p:cNvSpPr txBox="1"/>
          <p:nvPr>
            <p:ph idx="1" type="body"/>
          </p:nvPr>
        </p:nvSpPr>
        <p:spPr>
          <a:xfrm>
            <a:off x="838200" y="1690825"/>
            <a:ext cx="5733600" cy="4438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Complicated System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Read all data as strings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Avoids </a:t>
            </a:r>
            <a:r>
              <a:rPr lang="en-US" sz="2200"/>
              <a:t>potential drop of</a:t>
            </a:r>
            <a:r>
              <a:rPr lang="en-US" sz="2200"/>
              <a:t> lead zero in IDs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Reduces TypeErrors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Typecast as needed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Variable Service and Layout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Group and Filter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Research outliers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Can’t just exclude outliers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Unmarked Internal vs External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Joins and Groups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Satellite imagery inspection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General research on CTA history</a:t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pic>
        <p:nvPicPr>
          <p:cNvPr descr="A close up of a sign&#10;&#10;Description automatically generated" id="194" name="Google Shape;194;g84151ce2b9_3_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84151ce2b9_3_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6945" y="1690825"/>
            <a:ext cx="5635778" cy="451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84151ce2b9_3_173"/>
          <p:cNvSpPr/>
          <p:nvPr/>
        </p:nvSpPr>
        <p:spPr>
          <a:xfrm>
            <a:off x="4036400" y="1998625"/>
            <a:ext cx="574800" cy="5748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4151ce2b9_3_178"/>
          <p:cNvSpPr txBox="1"/>
          <p:nvPr>
            <p:ph idx="1" type="body"/>
          </p:nvPr>
        </p:nvSpPr>
        <p:spPr>
          <a:xfrm>
            <a:off x="4846300" y="1388075"/>
            <a:ext cx="6787500" cy="5226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Mismatched Primary Keys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Outer Join and Group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Manage N/As!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String Manipulation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Fuzzy and difflib matching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Common difference identification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Use system knowledge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Manual Inspection</a:t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Unavailable Internal Data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Leverage existing packages like gtfs_kit to visually inspect public GTFS data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Make and compare similar groups in internal vs external files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Match up overlapping shapes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Data simulation</a:t>
            </a:r>
            <a:endParaRPr sz="2200"/>
          </a:p>
        </p:txBody>
      </p:sp>
      <p:pic>
        <p:nvPicPr>
          <p:cNvPr descr="A close up of a sign&#10;&#10;Description automatically generated" id="202" name="Google Shape;202;g84151ce2b9_3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84151ce2b9_3_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300" y="1388075"/>
            <a:ext cx="4116000" cy="522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84151ce2b9_3_178"/>
          <p:cNvSpPr txBox="1"/>
          <p:nvPr>
            <p:ph type="title"/>
          </p:nvPr>
        </p:nvSpPr>
        <p:spPr>
          <a:xfrm>
            <a:off x="4566300" y="365125"/>
            <a:ext cx="6787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Solutions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4151ce2b9_3_16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Example - Common Key Mismatches</a:t>
            </a:r>
            <a:endParaRPr b="1"/>
          </a:p>
        </p:txBody>
      </p:sp>
      <p:graphicFrame>
        <p:nvGraphicFramePr>
          <p:cNvPr id="210" name="Google Shape;210;g84151ce2b9_3_161"/>
          <p:cNvGraphicFramePr/>
          <p:nvPr/>
        </p:nvGraphicFramePr>
        <p:xfrm>
          <a:off x="971725" y="1690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{00C601B1-5D8A-428A-84CD-B687908513AF}</a:tableStyleId>
              </a:tblPr>
              <a:tblGrid>
                <a:gridCol w="1112050"/>
                <a:gridCol w="2855950"/>
                <a:gridCol w="1655450"/>
                <a:gridCol w="2337825"/>
                <a:gridCol w="2287275"/>
              </a:tblGrid>
              <a:tr h="505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Stop Times</a:t>
                      </a:r>
                      <a:endParaRPr b="1"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B cap="flat" cmpd="sng" w="254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Stop Times Stop Name</a:t>
                      </a:r>
                      <a:endParaRPr b="1"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B cap="flat" cmpd="sng" w="254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Master Platforms</a:t>
                      </a:r>
                      <a:endParaRPr b="1"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B cap="flat" cmpd="sng" w="254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Master Stop Name</a:t>
                      </a:r>
                      <a:endParaRPr b="1"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B cap="flat" cmpd="sng" w="254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Identified Difference</a:t>
                      </a:r>
                      <a:endParaRPr b="1"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B cap="flat" cmpd="sng" w="254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505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rt00202n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T cap="flat" cmpd="sng" w="254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Harlem/Lake-Green North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T cap="flat" cmpd="sng" w="254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rt0020w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T cap="flat" cmpd="sng" w="254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Harlem-Lake-West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T cap="flat" cmpd="sng" w="254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green n/w swap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T cap="flat" cmpd="sng" w="254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A5A5A5"/>
                    </a:solidFill>
                  </a:tcPr>
                </a:tc>
              </a:tr>
              <a:tr h="505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rt00302s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Pulaski/Lake-Green South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rt0030e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Pulaski-Lake-East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green s/e swap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</a:tr>
              <a:tr h="505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rt0048w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Cicero-Lake West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rt0480w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Cicero-Lake-West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shifted station_id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</a:tr>
              <a:tr h="505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rt01902N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35th Red Northbound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rt0190Rn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Sox-35th-Dan Ryan-North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2/R swap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</a:tr>
              <a:tr h="505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rt02902n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Ashland/West 63rd-Green North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rt0290w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Ashland/63rd-West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multi insert2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</a:tr>
              <a:tr h="505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rt0320n1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Division/Milwaukee Northbound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rt0320n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Division/Milwaukee-North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blue append1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</a:tr>
              <a:tr h="505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rt0765n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Granville Red Line north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rt0760n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Granville-North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red 0/5 swap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</a:tr>
              <a:tr h="505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rt0970n1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Cicero/Congress Northbound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rt0970e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Cicero-Congress-East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blue n/e swap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</a:tr>
              <a:tr h="505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rt0970s1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Cicero/Congress Southbound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rt0970w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Cicero-Congress-West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blue s/w swap</a:t>
                      </a:r>
                      <a:endParaRPr sz="1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solidFill>
                      <a:srgbClr val="A5A5A5"/>
                    </a:solidFill>
                  </a:tcPr>
                </a:tc>
              </a:tr>
            </a:tbl>
          </a:graphicData>
        </a:graphic>
      </p:graphicFrame>
      <p:pic>
        <p:nvPicPr>
          <p:cNvPr descr="A close up of a sign&#10;&#10;Description automatically generated" id="211" name="Google Shape;211;g84151ce2b9_3_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84151ce2b9_3_18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Business Benefit &amp; Future Improvements</a:t>
            </a:r>
            <a:endParaRPr b="1"/>
          </a:p>
        </p:txBody>
      </p:sp>
      <p:sp>
        <p:nvSpPr>
          <p:cNvPr id="217" name="Google Shape;217;g84151ce2b9_3_187"/>
          <p:cNvSpPr txBox="1"/>
          <p:nvPr>
            <p:ph idx="1" type="body"/>
          </p:nvPr>
        </p:nvSpPr>
        <p:spPr>
          <a:xfrm>
            <a:off x="838200" y="1825625"/>
            <a:ext cx="59028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Benefits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Maintainable Conversion Process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Eventually!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Python GTFS Ecosystem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Better Schedule Change Notification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Future Improvements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Link process to online databases to automate process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Extend to bus system</a:t>
            </a:r>
            <a:endParaRPr/>
          </a:p>
        </p:txBody>
      </p:sp>
      <p:pic>
        <p:nvPicPr>
          <p:cNvPr descr="A close up of a sign&#10;&#10;Description automatically generated" id="218" name="Google Shape;218;g84151ce2b9_3_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84151ce2b9_3_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3547" y="1353088"/>
            <a:ext cx="4347926" cy="377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84151ce2b9_3_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3550" y="5225950"/>
            <a:ext cx="4347924" cy="1526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50196e293_2_104"/>
          <p:cNvSpPr/>
          <p:nvPr/>
        </p:nvSpPr>
        <p:spPr>
          <a:xfrm>
            <a:off x="327546" y="4572000"/>
            <a:ext cx="7058400" cy="1964400"/>
          </a:xfrm>
          <a:prstGeom prst="rect">
            <a:avLst/>
          </a:prstGeom>
          <a:solidFill>
            <a:srgbClr val="26284F">
              <a:alpha val="949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750196e293_2_104"/>
          <p:cNvSpPr txBox="1"/>
          <p:nvPr>
            <p:ph type="title"/>
          </p:nvPr>
        </p:nvSpPr>
        <p:spPr>
          <a:xfrm>
            <a:off x="524256" y="4767072"/>
            <a:ext cx="6594300" cy="16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FFFF"/>
                </a:solidFill>
              </a:rPr>
              <a:t>Bus Bunching </a:t>
            </a:r>
            <a:endParaRPr/>
          </a:p>
        </p:txBody>
      </p:sp>
      <p:sp>
        <p:nvSpPr>
          <p:cNvPr id="227" name="Google Shape;227;g750196e293_2_104"/>
          <p:cNvSpPr/>
          <p:nvPr/>
        </p:nvSpPr>
        <p:spPr>
          <a:xfrm>
            <a:off x="7534655" y="321732"/>
            <a:ext cx="4335600" cy="62145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750196e293_2_104"/>
          <p:cNvSpPr txBox="1"/>
          <p:nvPr>
            <p:ph idx="1" type="body"/>
          </p:nvPr>
        </p:nvSpPr>
        <p:spPr>
          <a:xfrm>
            <a:off x="7665900" y="2309825"/>
            <a:ext cx="4073100" cy="22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With the help of a set of given variables, identify whether or not buses are  getting bunched during off-peak hours. If yes, what are the factors causing it?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descr="A close up of a sign&#10;&#10;Description automatically generated" id="229" name="Google Shape;229;g750196e293_2_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uilding, indoor, bus, sitting&#10;&#10;Description generated with very high confidence" id="230" name="Google Shape;230;g750196e293_2_104"/>
          <p:cNvPicPr preferRelativeResize="0"/>
          <p:nvPr/>
        </p:nvPicPr>
        <p:blipFill rotWithShape="1">
          <a:blip r:embed="rId4">
            <a:alphaModFix/>
          </a:blip>
          <a:srcRect b="6424" l="0" r="0" t="15983"/>
          <a:stretch/>
        </p:blipFill>
        <p:spPr>
          <a:xfrm>
            <a:off x="327547" y="321733"/>
            <a:ext cx="7058305" cy="4107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750196e293_2_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550" y="321725"/>
            <a:ext cx="7058401" cy="41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1414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236" name="Google Shape;236;g74e38bd7b4_1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74e38bd7b4_1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673" y="2385625"/>
            <a:ext cx="10771076" cy="43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74e38bd7b4_1_35"/>
          <p:cNvSpPr/>
          <p:nvPr/>
        </p:nvSpPr>
        <p:spPr>
          <a:xfrm>
            <a:off x="715726" y="2033119"/>
            <a:ext cx="2233918" cy="42079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74e38bd7b4_1_35"/>
          <p:cNvSpPr/>
          <p:nvPr/>
        </p:nvSpPr>
        <p:spPr>
          <a:xfrm>
            <a:off x="5965803" y="2033119"/>
            <a:ext cx="2233918" cy="42079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74e38bd7b4_1_35"/>
          <p:cNvSpPr txBox="1"/>
          <p:nvPr/>
        </p:nvSpPr>
        <p:spPr>
          <a:xfrm>
            <a:off x="2348100" y="1507488"/>
            <a:ext cx="74958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49 Variables								6.2 million rows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74e38bd7b4_1_35"/>
          <p:cNvSpPr txBox="1"/>
          <p:nvPr/>
        </p:nvSpPr>
        <p:spPr>
          <a:xfrm>
            <a:off x="1169725" y="335500"/>
            <a:ext cx="9508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Exploration </a:t>
            </a:r>
            <a:endParaRPr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246" name="Google Shape;246;g750196e293_6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750196e293_6_20"/>
          <p:cNvSpPr txBox="1"/>
          <p:nvPr/>
        </p:nvSpPr>
        <p:spPr>
          <a:xfrm>
            <a:off x="1169725" y="335500"/>
            <a:ext cx="9508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Exploration </a:t>
            </a:r>
            <a:endParaRPr b="1"/>
          </a:p>
        </p:txBody>
      </p:sp>
      <p:pic>
        <p:nvPicPr>
          <p:cNvPr id="248" name="Google Shape;248;g750196e293_6_20"/>
          <p:cNvPicPr preferRelativeResize="0"/>
          <p:nvPr/>
        </p:nvPicPr>
        <p:blipFill rotWithShape="1">
          <a:blip r:embed="rId4">
            <a:alphaModFix/>
          </a:blip>
          <a:srcRect b="0" l="4956" r="7170" t="5204"/>
          <a:stretch/>
        </p:blipFill>
        <p:spPr>
          <a:xfrm>
            <a:off x="546863" y="1561600"/>
            <a:ext cx="11098275" cy="499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253" name="Google Shape;253;g750196e293_6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750196e293_6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2057350"/>
            <a:ext cx="5601899" cy="349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750196e293_6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4850" y="2057350"/>
            <a:ext cx="6081674" cy="349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750196e293_6_33"/>
          <p:cNvSpPr txBox="1"/>
          <p:nvPr/>
        </p:nvSpPr>
        <p:spPr>
          <a:xfrm>
            <a:off x="1169725" y="335500"/>
            <a:ext cx="9508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Exploration </a:t>
            </a:r>
            <a:endParaRPr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261" name="Google Shape;261;g750196e293_6_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750196e293_6_41"/>
          <p:cNvPicPr preferRelativeResize="0"/>
          <p:nvPr/>
        </p:nvPicPr>
        <p:blipFill rotWithShape="1">
          <a:blip r:embed="rId4">
            <a:alphaModFix/>
          </a:blip>
          <a:srcRect b="0" l="6300" r="6187" t="0"/>
          <a:stretch/>
        </p:blipFill>
        <p:spPr>
          <a:xfrm>
            <a:off x="71950" y="1347275"/>
            <a:ext cx="5928802" cy="502852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750196e293_6_41"/>
          <p:cNvSpPr txBox="1"/>
          <p:nvPr/>
        </p:nvSpPr>
        <p:spPr>
          <a:xfrm>
            <a:off x="1169725" y="335500"/>
            <a:ext cx="9508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Exploration </a:t>
            </a:r>
            <a:endParaRPr b="1"/>
          </a:p>
        </p:txBody>
      </p:sp>
      <p:pic>
        <p:nvPicPr>
          <p:cNvPr id="264" name="Google Shape;264;g750196e293_6_41"/>
          <p:cNvPicPr preferRelativeResize="0"/>
          <p:nvPr/>
        </p:nvPicPr>
        <p:blipFill rotWithShape="1">
          <a:blip r:embed="rId5">
            <a:alphaModFix/>
          </a:blip>
          <a:srcRect b="0" l="5938" r="6472" t="0"/>
          <a:stretch/>
        </p:blipFill>
        <p:spPr>
          <a:xfrm>
            <a:off x="6067725" y="1347275"/>
            <a:ext cx="5928802" cy="502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50196e293_0_5"/>
          <p:cNvSpPr/>
          <p:nvPr/>
        </p:nvSpPr>
        <p:spPr>
          <a:xfrm>
            <a:off x="327546" y="4572000"/>
            <a:ext cx="7058400" cy="1964400"/>
          </a:xfrm>
          <a:prstGeom prst="rect">
            <a:avLst/>
          </a:prstGeom>
          <a:solidFill>
            <a:srgbClr val="26284F">
              <a:alpha val="945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750196e293_0_5"/>
          <p:cNvSpPr txBox="1"/>
          <p:nvPr>
            <p:ph type="title"/>
          </p:nvPr>
        </p:nvSpPr>
        <p:spPr>
          <a:xfrm>
            <a:off x="524256" y="4767072"/>
            <a:ext cx="6594300" cy="16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FFFF"/>
                </a:solidFill>
              </a:rPr>
              <a:t>Data </a:t>
            </a:r>
            <a:r>
              <a:rPr b="1" lang="en-US">
                <a:solidFill>
                  <a:srgbClr val="FFFFFF"/>
                </a:solidFill>
              </a:rPr>
              <a:t>Preprocessing</a:t>
            </a:r>
            <a:endParaRPr/>
          </a:p>
        </p:txBody>
      </p:sp>
      <p:sp>
        <p:nvSpPr>
          <p:cNvPr id="271" name="Google Shape;271;g750196e293_0_5"/>
          <p:cNvSpPr/>
          <p:nvPr/>
        </p:nvSpPr>
        <p:spPr>
          <a:xfrm>
            <a:off x="7534655" y="321732"/>
            <a:ext cx="4335600" cy="62145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750196e293_0_5"/>
          <p:cNvSpPr txBox="1"/>
          <p:nvPr>
            <p:ph idx="1" type="body"/>
          </p:nvPr>
        </p:nvSpPr>
        <p:spPr>
          <a:xfrm>
            <a:off x="7674750" y="1339600"/>
            <a:ext cx="4055400" cy="49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</a:rPr>
              <a:t>Buses are said to be bunched if multiple buses arrive at a particular stop within a short span of time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solidFill>
                  <a:srgbClr val="FFFFFF"/>
                </a:solidFill>
              </a:rPr>
              <a:t>Initial recorded fields approx 6.2mil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solidFill>
                  <a:schemeClr val="lt1"/>
                </a:solidFill>
              </a:rPr>
              <a:t>Dropping blank columns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solidFill>
                  <a:schemeClr val="lt1"/>
                </a:solidFill>
              </a:rPr>
              <a:t>Imputing missing values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>
                <a:solidFill>
                  <a:schemeClr val="lt1"/>
                </a:solidFill>
              </a:rPr>
              <a:t>Dropping untreatable blank values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>
                <a:solidFill>
                  <a:schemeClr val="lt1"/>
                </a:solidFill>
              </a:rPr>
              <a:t>Final record count 5.6  mil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>
                <a:solidFill>
                  <a:schemeClr val="lt1"/>
                </a:solidFill>
              </a:rPr>
              <a:t>Subsetting Data based on tuesday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>
                <a:solidFill>
                  <a:schemeClr val="lt1"/>
                </a:solidFill>
              </a:rPr>
              <a:t>Further slicing based on off peak hours	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>
                <a:solidFill>
                  <a:schemeClr val="lt1"/>
                </a:solidFill>
              </a:rPr>
              <a:t>5 AM - 7 AM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>
                <a:solidFill>
                  <a:schemeClr val="lt1"/>
                </a:solidFill>
              </a:rPr>
              <a:t>10 AM - 4 PM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>
                <a:solidFill>
                  <a:schemeClr val="lt1"/>
                </a:solidFill>
              </a:rPr>
              <a:t>7 PM - 11:59 PM 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descr="A picture containing building, indoor, bus, sitting&#10;&#10;Description generated with very high confidence" id="273" name="Google Shape;273;g750196e293_0_5"/>
          <p:cNvPicPr preferRelativeResize="0"/>
          <p:nvPr/>
        </p:nvPicPr>
        <p:blipFill/>
        <p:spPr>
          <a:xfrm>
            <a:off x="327547" y="321733"/>
            <a:ext cx="7058305" cy="4107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750196e293_0_5"/>
          <p:cNvPicPr preferRelativeResize="0"/>
          <p:nvPr/>
        </p:nvPicPr>
        <p:blipFill/>
        <p:spPr>
          <a:xfrm>
            <a:off x="327550" y="321725"/>
            <a:ext cx="7058401" cy="41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750196e293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550" y="321725"/>
            <a:ext cx="7058401" cy="410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276" name="Google Shape;276;g750196e293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88054" y="321720"/>
            <a:ext cx="1145139" cy="11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750196e293_0_5"/>
          <p:cNvPicPr preferRelativeResize="0"/>
          <p:nvPr/>
        </p:nvPicPr>
        <p:blipFill rotWithShape="1">
          <a:blip r:embed="rId5">
            <a:alphaModFix/>
          </a:blip>
          <a:srcRect b="0" l="4956" r="7170" t="5204"/>
          <a:stretch/>
        </p:blipFill>
        <p:spPr>
          <a:xfrm>
            <a:off x="327550" y="321725"/>
            <a:ext cx="7058300" cy="461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1414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/>
          <p:nvPr>
            <p:ph type="title"/>
          </p:nvPr>
        </p:nvSpPr>
        <p:spPr>
          <a:xfrm>
            <a:off x="762001" y="803325"/>
            <a:ext cx="531453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INTRODUCTION</a:t>
            </a:r>
            <a:endParaRPr/>
          </a:p>
        </p:txBody>
      </p:sp>
      <p:sp>
        <p:nvSpPr>
          <p:cNvPr id="113" name="Google Shape;113;p2"/>
          <p:cNvSpPr txBox="1"/>
          <p:nvPr>
            <p:ph idx="1" type="body"/>
          </p:nvPr>
        </p:nvSpPr>
        <p:spPr>
          <a:xfrm>
            <a:off x="762000" y="2279018"/>
            <a:ext cx="5314543" cy="337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Build a process that creates a valid General Transit Feed Specification (GTFS) file from CTA's existing sources.</a:t>
            </a:r>
            <a:endParaRPr sz="2400"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Analyse the factors causing bus bunching.</a:t>
            </a:r>
            <a:endParaRPr sz="2400"/>
          </a:p>
          <a:p>
            <a:pPr indent="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 sz="24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sz="1800"/>
          </a:p>
        </p:txBody>
      </p:sp>
      <p:sp>
        <p:nvSpPr>
          <p:cNvPr id="114" name="Google Shape;114;p2"/>
          <p:cNvSpPr/>
          <p:nvPr/>
        </p:nvSpPr>
        <p:spPr>
          <a:xfrm flipH="1">
            <a:off x="6582780" y="-2008"/>
            <a:ext cx="5609220" cy="5840278"/>
          </a:xfrm>
          <a:custGeom>
            <a:rect b="b" l="l" r="r" t="t"/>
            <a:pathLst>
              <a:path extrusionOk="0" h="5840278" w="5609220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ue and white train at a train station&#10;&#10;Description generated with very high confidence" id="115" name="Google Shape;115;p2"/>
          <p:cNvPicPr preferRelativeResize="0"/>
          <p:nvPr/>
        </p:nvPicPr>
        <p:blipFill rotWithShape="1">
          <a:blip r:embed="rId3">
            <a:alphaModFix/>
          </a:blip>
          <a:srcRect b="0" l="22666" r="3476" t="0"/>
          <a:stretch/>
        </p:blipFill>
        <p:spPr>
          <a:xfrm>
            <a:off x="6750141" y="-2"/>
            <a:ext cx="5441859" cy="5654940"/>
          </a:xfrm>
          <a:custGeom>
            <a:rect b="b" l="l" r="r" t="t"/>
            <a:pathLst>
              <a:path extrusionOk="0" h="5654940" w="5441859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close up of a sign&#10;&#10;Description automatically generated" id="116" name="Google Shape;11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1379" y="106070"/>
            <a:ext cx="1145138" cy="114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4e38bd7b4_1_24"/>
          <p:cNvSpPr/>
          <p:nvPr/>
        </p:nvSpPr>
        <p:spPr>
          <a:xfrm>
            <a:off x="327546" y="4572000"/>
            <a:ext cx="7058400" cy="1964400"/>
          </a:xfrm>
          <a:prstGeom prst="rect">
            <a:avLst/>
          </a:prstGeom>
          <a:solidFill>
            <a:srgbClr val="26284F">
              <a:alpha val="949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74e38bd7b4_1_24"/>
          <p:cNvSpPr txBox="1"/>
          <p:nvPr>
            <p:ph type="title"/>
          </p:nvPr>
        </p:nvSpPr>
        <p:spPr>
          <a:xfrm>
            <a:off x="524256" y="4767072"/>
            <a:ext cx="6594300" cy="16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FFFF"/>
                </a:solidFill>
              </a:rPr>
              <a:t>Bus Bunching Logic </a:t>
            </a:r>
            <a:endParaRPr/>
          </a:p>
        </p:txBody>
      </p:sp>
      <p:sp>
        <p:nvSpPr>
          <p:cNvPr id="284" name="Google Shape;284;g74e38bd7b4_1_24"/>
          <p:cNvSpPr/>
          <p:nvPr/>
        </p:nvSpPr>
        <p:spPr>
          <a:xfrm>
            <a:off x="7534655" y="321732"/>
            <a:ext cx="4335600" cy="62145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74e38bd7b4_1_24"/>
          <p:cNvSpPr txBox="1"/>
          <p:nvPr>
            <p:ph idx="1" type="body"/>
          </p:nvPr>
        </p:nvSpPr>
        <p:spPr>
          <a:xfrm>
            <a:off x="7678950" y="1317075"/>
            <a:ext cx="4047000" cy="34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>
                <a:solidFill>
                  <a:schemeClr val="lt1"/>
                </a:solidFill>
              </a:rPr>
              <a:t>Two buses in a particular route and at a particular stop were compared. If the time difference between these buses was found to be less than 5 minutes, they were flagged as bunched.</a:t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>
              <a:solidFill>
                <a:schemeClr val="lt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>
                <a:solidFill>
                  <a:schemeClr val="lt1"/>
                </a:solidFill>
              </a:rPr>
              <a:t>Approximately 34,000 instances of bunching are recorded</a:t>
            </a:r>
            <a:endParaRPr sz="1900">
              <a:solidFill>
                <a:schemeClr val="lt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>
                <a:solidFill>
                  <a:schemeClr val="lt1"/>
                </a:solidFill>
              </a:rPr>
              <a:t>It constitutes about 3% of the total subsetted data</a:t>
            </a:r>
            <a:endParaRPr sz="1900">
              <a:solidFill>
                <a:srgbClr val="FFFFFF"/>
              </a:solidFill>
            </a:endParaRPr>
          </a:p>
        </p:txBody>
      </p:sp>
      <p:pic>
        <p:nvPicPr>
          <p:cNvPr descr="A close up of a sign&#10;&#10;Description automatically generated" id="286" name="Google Shape;286;g74e38bd7b4_1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74e38bd7b4_1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550" y="152400"/>
            <a:ext cx="7058400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750196e293_2_8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45720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Insights on Bunching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293" name="Google Shape;293;g750196e293_2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075" y="1690825"/>
            <a:ext cx="5746493" cy="48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750196e293_2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6450" y="1690825"/>
            <a:ext cx="5584074" cy="480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295" name="Google Shape;295;g750196e293_2_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50196e293_2_9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457200" lvl="0" marL="228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rgbClr val="FFFFFF"/>
                </a:solidFill>
              </a:rPr>
              <a:t>Insights on Bunching </a:t>
            </a:r>
            <a:endParaRPr b="1"/>
          </a:p>
        </p:txBody>
      </p:sp>
      <p:pic>
        <p:nvPicPr>
          <p:cNvPr id="301" name="Google Shape;301;g750196e293_2_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763" y="1899925"/>
            <a:ext cx="10900474" cy="4512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302" name="Google Shape;302;g750196e293_2_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4e8930a00_0_15"/>
          <p:cNvSpPr txBox="1"/>
          <p:nvPr>
            <p:ph type="title"/>
          </p:nvPr>
        </p:nvSpPr>
        <p:spPr>
          <a:xfrm>
            <a:off x="533550" y="365125"/>
            <a:ext cx="108201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Feature Selection and Modeling</a:t>
            </a:r>
            <a:endParaRPr b="1"/>
          </a:p>
        </p:txBody>
      </p:sp>
      <p:sp>
        <p:nvSpPr>
          <p:cNvPr id="308" name="Google Shape;308;g74e8930a00_0_15"/>
          <p:cNvSpPr txBox="1"/>
          <p:nvPr>
            <p:ph idx="1" type="body"/>
          </p:nvPr>
        </p:nvSpPr>
        <p:spPr>
          <a:xfrm>
            <a:off x="533550" y="1470500"/>
            <a:ext cx="10983300" cy="5140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</a:rPr>
              <a:t>Sixteen </a:t>
            </a:r>
            <a:r>
              <a:rPr b="1" lang="en-US" sz="1500">
                <a:solidFill>
                  <a:srgbClr val="FFFFFF"/>
                </a:solidFill>
              </a:rPr>
              <a:t>Features were selected based on preliminary data analysis and intuition.</a:t>
            </a:r>
            <a:endParaRPr b="1" sz="15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</a:rPr>
              <a:t>‘latitude', 'longitude', 'route_id', 'passenger_load', 'wheel_chair', 'stop_id', 'odometer_distance', 'time', 'stop_sequence', 'Bunch_flag', 'trip_start_time', 'bus_id', 'route_traffic', 'day_of_week','vehicle_life_category', 'offpeak_cat'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</a:rPr>
              <a:t>Calculated Columns include:</a:t>
            </a:r>
            <a:endParaRPr b="1" sz="1500">
              <a:solidFill>
                <a:srgbClr val="FFFFFF"/>
              </a:solidFill>
            </a:endParaRPr>
          </a:p>
          <a:p>
            <a:pPr indent="-323850" lvl="0" marL="91440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500"/>
              <a:buAutoNum type="arabicPeriod"/>
            </a:pPr>
            <a:r>
              <a:rPr lang="en-US" sz="1500">
                <a:solidFill>
                  <a:srgbClr val="FFFFFF"/>
                </a:solidFill>
              </a:rPr>
              <a:t>Off_peak_category: Based on which off-peak time frame the bus belonged to</a:t>
            </a:r>
            <a:endParaRPr sz="1500">
              <a:solidFill>
                <a:srgbClr val="FFFFFF"/>
              </a:solidFill>
            </a:endParaRPr>
          </a:p>
          <a:p>
            <a:pPr indent="-323850" lvl="0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AutoNum type="arabicPeriod"/>
            </a:pPr>
            <a:r>
              <a:rPr lang="en-US" sz="1500">
                <a:solidFill>
                  <a:srgbClr val="FFFFFF"/>
                </a:solidFill>
              </a:rPr>
              <a:t>Vehicle_life_category: Based on the odometer readings, buses were categorised into very new, new, old and very old</a:t>
            </a:r>
            <a:endParaRPr sz="1500">
              <a:solidFill>
                <a:srgbClr val="FFFFFF"/>
              </a:solidFill>
            </a:endParaRPr>
          </a:p>
          <a:p>
            <a:pPr indent="-323850" lvl="0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AutoNum type="arabicPeriod"/>
            </a:pPr>
            <a:r>
              <a:rPr lang="en-US" sz="1500">
                <a:solidFill>
                  <a:srgbClr val="FFFFFF"/>
                </a:solidFill>
              </a:rPr>
              <a:t>day_of_week: This corresponds to the day of the week</a:t>
            </a:r>
            <a:endParaRPr sz="1500">
              <a:solidFill>
                <a:srgbClr val="FFFFFF"/>
              </a:solidFill>
            </a:endParaRPr>
          </a:p>
          <a:p>
            <a:pPr indent="-323850" lvl="0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AutoNum type="arabicPeriod"/>
            </a:pPr>
            <a:r>
              <a:rPr lang="en-US" sz="1500">
                <a:solidFill>
                  <a:srgbClr val="FFFFFF"/>
                </a:solidFill>
              </a:rPr>
              <a:t>route_traffic : This is the number of buses running in a particular route throughout the day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</a:rPr>
              <a:t>Feature Selection Algorithms:</a:t>
            </a:r>
            <a:endParaRPr b="1" sz="1500">
              <a:solidFill>
                <a:srgbClr val="FFFFFF"/>
              </a:solidFill>
            </a:endParaRPr>
          </a:p>
          <a:p>
            <a:pPr indent="-323850" lvl="0" marL="914400" rtl="0" algn="l">
              <a:spcBef>
                <a:spcPts val="100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1500"/>
              <a:t>Pearson Correlation</a:t>
            </a:r>
            <a:endParaRPr sz="1500"/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1500"/>
              <a:t>Backward Elimination</a:t>
            </a:r>
            <a:endParaRPr sz="1500"/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1500"/>
              <a:t>Recursive Forward Elimination</a:t>
            </a:r>
            <a:endParaRPr sz="1500"/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1500"/>
              <a:t>Lasso Regularisation</a:t>
            </a:r>
            <a:endParaRPr sz="1500"/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1500"/>
              <a:t>Extra Tree Classifier</a:t>
            </a:r>
            <a:endParaRPr sz="1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500"/>
              <a:t>Models using selected Feature:</a:t>
            </a:r>
            <a:endParaRPr b="1" sz="1500"/>
          </a:p>
          <a:p>
            <a:pPr indent="-323850" lvl="0" marL="914400" rtl="0" algn="l">
              <a:spcBef>
                <a:spcPts val="100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1500"/>
              <a:t>Logistic regression </a:t>
            </a:r>
            <a:endParaRPr sz="1500"/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1500"/>
              <a:t>SGD Regressor</a:t>
            </a:r>
            <a:endParaRPr sz="1500"/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1500"/>
              <a:t>Linear Regression using Neural Networks</a:t>
            </a:r>
            <a:endParaRPr sz="1500"/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1500"/>
              <a:t>Binary Classifier using Neural Networks</a:t>
            </a:r>
            <a:endParaRPr sz="1600"/>
          </a:p>
        </p:txBody>
      </p:sp>
      <p:pic>
        <p:nvPicPr>
          <p:cNvPr descr="A close up of a sign&#10;&#10;Description automatically generated" id="309" name="Google Shape;309;g74e8930a00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4e8930a00_0_21"/>
          <p:cNvSpPr txBox="1"/>
          <p:nvPr>
            <p:ph type="title"/>
          </p:nvPr>
        </p:nvSpPr>
        <p:spPr>
          <a:xfrm>
            <a:off x="533550" y="365125"/>
            <a:ext cx="108201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Pearson Correlation</a:t>
            </a:r>
            <a:endParaRPr b="1"/>
          </a:p>
        </p:txBody>
      </p:sp>
      <p:sp>
        <p:nvSpPr>
          <p:cNvPr id="315" name="Google Shape;315;g74e8930a00_0_21"/>
          <p:cNvSpPr txBox="1"/>
          <p:nvPr>
            <p:ph idx="1" type="body"/>
          </p:nvPr>
        </p:nvSpPr>
        <p:spPr>
          <a:xfrm>
            <a:off x="838200" y="1825625"/>
            <a:ext cx="47445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900"/>
              <a:buAutoNum type="arabicPeriod"/>
            </a:pPr>
            <a:r>
              <a:rPr b="1" lang="en-US" sz="1900">
                <a:solidFill>
                  <a:srgbClr val="FFFFFF"/>
                </a:solidFill>
              </a:rPr>
              <a:t>Variables Correlated with Bunch_flag</a:t>
            </a:r>
            <a:endParaRPr b="1" sz="1900">
              <a:solidFill>
                <a:srgbClr val="FFFFFF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</a:pPr>
            <a:r>
              <a:rPr lang="en-US" sz="1900">
                <a:solidFill>
                  <a:srgbClr val="FFFFFF"/>
                </a:solidFill>
              </a:rPr>
              <a:t>time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</a:pPr>
            <a:r>
              <a:rPr lang="en-US" sz="1900">
                <a:solidFill>
                  <a:srgbClr val="FFFFFF"/>
                </a:solidFill>
              </a:rPr>
              <a:t>trip_start_time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</a:pPr>
            <a:r>
              <a:rPr lang="en-US" sz="1900">
                <a:solidFill>
                  <a:srgbClr val="FFFFFF"/>
                </a:solidFill>
              </a:rPr>
              <a:t>offpeak_cat</a:t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AutoNum type="arabicPeriod"/>
            </a:pPr>
            <a:r>
              <a:rPr b="1" lang="en-US" sz="1900">
                <a:solidFill>
                  <a:srgbClr val="FFFFFF"/>
                </a:solidFill>
              </a:rPr>
              <a:t>Checking Inter-Feature Correlation</a:t>
            </a:r>
            <a:endParaRPr b="1" sz="19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</a:rPr>
              <a:t>‘time’ and ’trip_start_time’ were correlated </a:t>
            </a:r>
            <a:endParaRPr b="1" sz="19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FFFFF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AutoNum type="arabicPeriod"/>
            </a:pPr>
            <a:r>
              <a:rPr b="1" lang="en-US" sz="1900">
                <a:solidFill>
                  <a:srgbClr val="FFFFFF"/>
                </a:solidFill>
              </a:rPr>
              <a:t> Final Selected Features</a:t>
            </a:r>
            <a:endParaRPr b="1" sz="1900">
              <a:solidFill>
                <a:srgbClr val="FFFFFF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</a:pPr>
            <a:r>
              <a:rPr lang="en-US" sz="1900">
                <a:solidFill>
                  <a:srgbClr val="FFFFFF"/>
                </a:solidFill>
              </a:rPr>
              <a:t>trip_start_time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</a:pPr>
            <a:r>
              <a:rPr lang="en-US" sz="1900">
                <a:solidFill>
                  <a:srgbClr val="FFFFFF"/>
                </a:solidFill>
              </a:rPr>
              <a:t>offpeak_cat</a:t>
            </a:r>
            <a:endParaRPr b="1" sz="19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16" name="Google Shape;316;g74e8930a00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700" y="1254075"/>
            <a:ext cx="6245475" cy="539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74e8930a00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8700" y="3672325"/>
            <a:ext cx="3869800" cy="556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318" name="Google Shape;318;g74e8930a00_0_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750196e293_0_123"/>
          <p:cNvSpPr txBox="1"/>
          <p:nvPr>
            <p:ph type="title"/>
          </p:nvPr>
        </p:nvSpPr>
        <p:spPr>
          <a:xfrm>
            <a:off x="533550" y="-15875"/>
            <a:ext cx="108201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/>
              <a:t>Modeling Using Pearson Correlations</a:t>
            </a:r>
            <a:endParaRPr b="1"/>
          </a:p>
        </p:txBody>
      </p:sp>
      <p:sp>
        <p:nvSpPr>
          <p:cNvPr id="324" name="Google Shape;324;g750196e293_0_123"/>
          <p:cNvSpPr txBox="1"/>
          <p:nvPr>
            <p:ph idx="1" type="body"/>
          </p:nvPr>
        </p:nvSpPr>
        <p:spPr>
          <a:xfrm>
            <a:off x="838200" y="1195925"/>
            <a:ext cx="10515600" cy="185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</a:rPr>
              <a:t>Logistic Regression:					</a:t>
            </a:r>
            <a:r>
              <a:rPr b="1" lang="en-US" sz="1600">
                <a:solidFill>
                  <a:srgbClr val="FFFFFF"/>
                </a:solidFill>
              </a:rPr>
              <a:t>Accuracy</a:t>
            </a:r>
            <a:r>
              <a:rPr b="1" lang="en-US" sz="1600">
                <a:solidFill>
                  <a:srgbClr val="FFFFFF"/>
                </a:solidFill>
              </a:rPr>
              <a:t>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1.0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</a:rPr>
              <a:t>Stochastic Gradient Descent Regressor:		</a:t>
            </a:r>
            <a:r>
              <a:rPr b="1" lang="en-US" sz="1600">
                <a:solidFill>
                  <a:srgbClr val="FFFFFF"/>
                </a:solidFill>
              </a:rPr>
              <a:t>Mean Squared Error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0.011387275371717095</a:t>
            </a:r>
            <a:endParaRPr b="1" sz="1600">
              <a:solidFill>
                <a:srgbClr val="FFFFFF"/>
              </a:solidFill>
            </a:endParaRPr>
          </a:p>
          <a:p>
            <a:pPr indent="457200" lvl="0" marL="3200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</a:rPr>
              <a:t>Mean Absolute Error</a:t>
            </a:r>
            <a:r>
              <a:rPr lang="en-US" sz="1600">
                <a:solidFill>
                  <a:srgbClr val="FFFFFF"/>
                </a:solidFill>
              </a:rPr>
              <a:t> = </a:t>
            </a:r>
            <a:r>
              <a:rPr b="1" lang="en-US" sz="1600">
                <a:solidFill>
                  <a:srgbClr val="FFFFFF"/>
                </a:solidFill>
              </a:rPr>
              <a:t>0.04892199759401842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</a:rPr>
              <a:t>Linear Regression Neural Network:		</a:t>
            </a:r>
            <a:r>
              <a:rPr b="1" lang="en-US" sz="1600">
                <a:solidFill>
                  <a:srgbClr val="FFFFFF"/>
                </a:solidFill>
              </a:rPr>
              <a:t>Loss</a:t>
            </a:r>
            <a:r>
              <a:rPr lang="en-US" sz="1600">
                <a:solidFill>
                  <a:srgbClr val="FFFFFF"/>
                </a:solidFill>
              </a:rPr>
              <a:t> = </a:t>
            </a:r>
            <a:r>
              <a:rPr b="1" lang="en-US" sz="1600">
                <a:solidFill>
                  <a:srgbClr val="FFFFFF"/>
                </a:solidFill>
              </a:rPr>
              <a:t>4.669129951435676e-10</a:t>
            </a:r>
            <a:r>
              <a:rPr lang="en-US" sz="1600">
                <a:solidFill>
                  <a:srgbClr val="FFFFFF"/>
                </a:solidFill>
              </a:rPr>
              <a:t>		</a:t>
            </a:r>
            <a:r>
              <a:rPr b="1" lang="en-US" sz="1600">
                <a:solidFill>
                  <a:srgbClr val="FFFFFF"/>
                </a:solidFill>
              </a:rPr>
              <a:t>Accuracy</a:t>
            </a:r>
            <a:r>
              <a:rPr b="1" lang="en-US" sz="1600">
                <a:solidFill>
                  <a:srgbClr val="FFFFFF"/>
                </a:solidFill>
              </a:rPr>
              <a:t>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1.0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FFFFFF"/>
                </a:solidFill>
              </a:rPr>
              <a:t>Binary Classifier Neural Network:			</a:t>
            </a:r>
            <a:r>
              <a:rPr b="1" lang="en-US" sz="1600">
                <a:solidFill>
                  <a:srgbClr val="FFFFFF"/>
                </a:solidFill>
              </a:rPr>
              <a:t>Loss</a:t>
            </a:r>
            <a:r>
              <a:rPr lang="en-US" sz="1600">
                <a:solidFill>
                  <a:srgbClr val="FFFFFF"/>
                </a:solidFill>
              </a:rPr>
              <a:t> = </a:t>
            </a:r>
            <a:r>
              <a:rPr b="1" lang="en-US" sz="1600">
                <a:solidFill>
                  <a:srgbClr val="FFFFFF"/>
                </a:solidFill>
              </a:rPr>
              <a:t>3.335046690252953e-08</a:t>
            </a:r>
            <a:r>
              <a:rPr lang="en-US" sz="1600">
                <a:solidFill>
                  <a:srgbClr val="FFFFFF"/>
                </a:solidFill>
              </a:rPr>
              <a:t>		</a:t>
            </a:r>
            <a:r>
              <a:rPr b="1" lang="en-US" sz="1600">
                <a:solidFill>
                  <a:srgbClr val="FFFFFF"/>
                </a:solidFill>
              </a:rPr>
              <a:t>Accuracy</a:t>
            </a:r>
            <a:r>
              <a:rPr b="1" lang="en-US" sz="1600">
                <a:solidFill>
                  <a:srgbClr val="FFFFFF"/>
                </a:solidFill>
              </a:rPr>
              <a:t>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1.0</a:t>
            </a:r>
            <a:r>
              <a:rPr b="1" lang="en-US" sz="16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lang="en-US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	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25" name="Google Shape;325;g750196e293_0_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50" y="3153225"/>
            <a:ext cx="4763312" cy="317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750196e293_0_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0500" y="3153233"/>
            <a:ext cx="4763300" cy="3175542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750196e293_0_123"/>
          <p:cNvSpPr txBox="1"/>
          <p:nvPr/>
        </p:nvSpPr>
        <p:spPr>
          <a:xfrm>
            <a:off x="2506675" y="6328775"/>
            <a:ext cx="666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LRNN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750196e293_0_123"/>
          <p:cNvSpPr txBox="1"/>
          <p:nvPr/>
        </p:nvSpPr>
        <p:spPr>
          <a:xfrm>
            <a:off x="8762425" y="6328775"/>
            <a:ext cx="666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BCNN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sign&#10;&#10;Description automatically generated" id="329" name="Google Shape;329;g750196e293_0_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39954" y="153970"/>
            <a:ext cx="1145139" cy="114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50196e293_0_158"/>
          <p:cNvSpPr txBox="1"/>
          <p:nvPr>
            <p:ph idx="1" type="body"/>
          </p:nvPr>
        </p:nvSpPr>
        <p:spPr>
          <a:xfrm>
            <a:off x="838200" y="875750"/>
            <a:ext cx="9866700" cy="22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b="1" lang="en-US" sz="1600">
                <a:solidFill>
                  <a:srgbClr val="FFFFFF"/>
                </a:solidFill>
              </a:rPr>
              <a:t>Algorithm Selected all 15 variables 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FFFFFF"/>
                </a:solidFill>
              </a:rPr>
              <a:t>Logistic Regression:					</a:t>
            </a:r>
            <a:r>
              <a:rPr b="1" lang="en-US" sz="1600">
                <a:solidFill>
                  <a:srgbClr val="FFFFFF"/>
                </a:solidFill>
              </a:rPr>
              <a:t>Accuracy</a:t>
            </a:r>
            <a:r>
              <a:rPr b="1" lang="en-US" sz="1600">
                <a:solidFill>
                  <a:srgbClr val="FFFFFF"/>
                </a:solidFill>
              </a:rPr>
              <a:t>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0.90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Stochastic Gradient Descent Regressor:		</a:t>
            </a:r>
            <a:r>
              <a:rPr b="1" lang="en-US" sz="1600">
                <a:solidFill>
                  <a:srgbClr val="FFFFFF"/>
                </a:solidFill>
              </a:rPr>
              <a:t>Mean Squared Error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0.02093219979560772</a:t>
            </a:r>
            <a:endParaRPr b="1" sz="1600">
              <a:solidFill>
                <a:srgbClr val="FFFFFF"/>
              </a:solidFill>
            </a:endParaRPr>
          </a:p>
          <a:p>
            <a:pPr indent="457200" lvl="0" marL="3200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rgbClr val="FFFFFF"/>
                </a:solidFill>
              </a:rPr>
              <a:t>Mean Absolute Error</a:t>
            </a:r>
            <a:r>
              <a:rPr lang="en-US" sz="1600">
                <a:solidFill>
                  <a:srgbClr val="FFFFFF"/>
                </a:solidFill>
              </a:rPr>
              <a:t> = </a:t>
            </a:r>
            <a:r>
              <a:rPr b="1" lang="en-US" sz="1600">
                <a:solidFill>
                  <a:srgbClr val="FFFFFF"/>
                </a:solidFill>
              </a:rPr>
              <a:t>0.07184958299853449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FFFFFF"/>
                </a:solidFill>
              </a:rPr>
              <a:t>Linear Regression Neural Network:		</a:t>
            </a:r>
            <a:r>
              <a:rPr b="1" lang="en-US" sz="1600">
                <a:solidFill>
                  <a:srgbClr val="FFFFFF"/>
                </a:solidFill>
              </a:rPr>
              <a:t>Loss</a:t>
            </a:r>
            <a:r>
              <a:rPr lang="en-US" sz="1600">
                <a:solidFill>
                  <a:srgbClr val="FFFFFF"/>
                </a:solidFill>
              </a:rPr>
              <a:t> = </a:t>
            </a:r>
            <a:r>
              <a:rPr b="1" lang="en-US" sz="1600">
                <a:solidFill>
                  <a:srgbClr val="FFFFFF"/>
                </a:solidFill>
              </a:rPr>
              <a:t>0.005816894037228789</a:t>
            </a:r>
            <a:r>
              <a:rPr lang="en-US" sz="1600">
                <a:solidFill>
                  <a:srgbClr val="FFFFFF"/>
                </a:solidFill>
              </a:rPr>
              <a:t>		</a:t>
            </a:r>
            <a:r>
              <a:rPr b="1" lang="en-US" sz="1600">
                <a:solidFill>
                  <a:srgbClr val="FFFFFF"/>
                </a:solidFill>
              </a:rPr>
              <a:t>Accuracy</a:t>
            </a:r>
            <a:r>
              <a:rPr b="1" lang="en-US" sz="1600">
                <a:solidFill>
                  <a:srgbClr val="FFFFFF"/>
                </a:solidFill>
              </a:rPr>
              <a:t>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1.0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FFFFFF"/>
                </a:solidFill>
              </a:rPr>
              <a:t>Binary Classifier Neural Network:			</a:t>
            </a:r>
            <a:r>
              <a:rPr b="1" lang="en-US" sz="1600">
                <a:solidFill>
                  <a:srgbClr val="FFFFFF"/>
                </a:solidFill>
              </a:rPr>
              <a:t>Loss</a:t>
            </a:r>
            <a:r>
              <a:rPr lang="en-US" sz="1600">
                <a:solidFill>
                  <a:srgbClr val="FFFFFF"/>
                </a:solidFill>
              </a:rPr>
              <a:t> = </a:t>
            </a:r>
            <a:r>
              <a:rPr b="1" lang="en-US" sz="1600">
                <a:solidFill>
                  <a:srgbClr val="FFFFFF"/>
                </a:solidFill>
              </a:rPr>
              <a:t>4.669129951435676e-10</a:t>
            </a:r>
            <a:r>
              <a:rPr lang="en-US" sz="1600">
                <a:solidFill>
                  <a:srgbClr val="FFFFFF"/>
                </a:solidFill>
              </a:rPr>
              <a:t>		</a:t>
            </a:r>
            <a:r>
              <a:rPr b="1" lang="en-US" sz="1600">
                <a:solidFill>
                  <a:srgbClr val="FFFFFF"/>
                </a:solidFill>
              </a:rPr>
              <a:t>Accuracy</a:t>
            </a:r>
            <a:r>
              <a:rPr b="1" lang="en-US" sz="1600">
                <a:solidFill>
                  <a:srgbClr val="FFFFFF"/>
                </a:solidFill>
              </a:rPr>
              <a:t>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1.0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335" name="Google Shape;335;g750196e293_0_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700" y="3471375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750196e293_0_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3025" y="3471375"/>
            <a:ext cx="41148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750196e293_0_158"/>
          <p:cNvSpPr txBox="1"/>
          <p:nvPr/>
        </p:nvSpPr>
        <p:spPr>
          <a:xfrm>
            <a:off x="2571750" y="6328775"/>
            <a:ext cx="666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LRNN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750196e293_0_158"/>
          <p:cNvSpPr txBox="1"/>
          <p:nvPr/>
        </p:nvSpPr>
        <p:spPr>
          <a:xfrm>
            <a:off x="8505950" y="6389575"/>
            <a:ext cx="666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BCNN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sign&#10;&#10;Description automatically generated" id="339" name="Google Shape;339;g750196e293_0_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42979" y="84195"/>
            <a:ext cx="1145139" cy="114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750196e293_0_158"/>
          <p:cNvSpPr txBox="1"/>
          <p:nvPr>
            <p:ph type="title"/>
          </p:nvPr>
        </p:nvSpPr>
        <p:spPr>
          <a:xfrm>
            <a:off x="533550" y="-15875"/>
            <a:ext cx="108201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Backward Elimination and Models</a:t>
            </a:r>
            <a:endParaRPr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750196e293_0_183"/>
          <p:cNvSpPr txBox="1"/>
          <p:nvPr>
            <p:ph type="title"/>
          </p:nvPr>
        </p:nvSpPr>
        <p:spPr>
          <a:xfrm>
            <a:off x="533550" y="-15875"/>
            <a:ext cx="108201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Recursive Forward Elimination and Models</a:t>
            </a:r>
            <a:endParaRPr b="1"/>
          </a:p>
        </p:txBody>
      </p:sp>
      <p:sp>
        <p:nvSpPr>
          <p:cNvPr id="346" name="Google Shape;346;g750196e293_0_183"/>
          <p:cNvSpPr txBox="1"/>
          <p:nvPr>
            <p:ph idx="1" type="body"/>
          </p:nvPr>
        </p:nvSpPr>
        <p:spPr>
          <a:xfrm>
            <a:off x="838200" y="875750"/>
            <a:ext cx="10515600" cy="22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b="1" lang="en-US" sz="1600">
                <a:solidFill>
                  <a:srgbClr val="FFFFFF"/>
                </a:solidFill>
              </a:rPr>
              <a:t>Algorithm Selected 14 variables rejecting 1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Logistic Regression:					</a:t>
            </a:r>
            <a:r>
              <a:rPr b="1" lang="en-US" sz="1600">
                <a:solidFill>
                  <a:srgbClr val="FFFFFF"/>
                </a:solidFill>
              </a:rPr>
              <a:t>Accuracy</a:t>
            </a:r>
            <a:r>
              <a:rPr b="1" lang="en-US" sz="1600">
                <a:solidFill>
                  <a:srgbClr val="FFFFFF"/>
                </a:solidFill>
              </a:rPr>
              <a:t>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0.9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Stochastic Gradient Descent Regressor:		</a:t>
            </a:r>
            <a:r>
              <a:rPr b="1" lang="en-US" sz="1600">
                <a:solidFill>
                  <a:srgbClr val="FFFFFF"/>
                </a:solidFill>
              </a:rPr>
              <a:t>Mean Squared Error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0.01224240938511177</a:t>
            </a:r>
            <a:r>
              <a:rPr lang="en-US" sz="1600">
                <a:solidFill>
                  <a:srgbClr val="FFFFFF"/>
                </a:solidFill>
              </a:rPr>
              <a:t>	</a:t>
            </a:r>
            <a:endParaRPr b="1" sz="1600">
              <a:solidFill>
                <a:srgbClr val="FFFFFF"/>
              </a:solidFill>
            </a:endParaRPr>
          </a:p>
          <a:p>
            <a:pPr indent="457200" lvl="0" marL="320040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b="1" lang="en-US" sz="1600">
                <a:solidFill>
                  <a:srgbClr val="FFFFFF"/>
                </a:solidFill>
              </a:rPr>
              <a:t>Mean Absolute Error</a:t>
            </a:r>
            <a:r>
              <a:rPr lang="en-US" sz="1600">
                <a:solidFill>
                  <a:srgbClr val="FFFFFF"/>
                </a:solidFill>
              </a:rPr>
              <a:t> = </a:t>
            </a:r>
            <a:r>
              <a:rPr b="1" lang="en-US" sz="1600">
                <a:solidFill>
                  <a:srgbClr val="FFFFFF"/>
                </a:solidFill>
              </a:rPr>
              <a:t>0.07002585713524864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Linear Regression Neural Network:		</a:t>
            </a:r>
            <a:r>
              <a:rPr b="1" lang="en-US" sz="1600">
                <a:solidFill>
                  <a:srgbClr val="FFFFFF"/>
                </a:solidFill>
              </a:rPr>
              <a:t>Loss</a:t>
            </a:r>
            <a:r>
              <a:rPr lang="en-US" sz="1600">
                <a:solidFill>
                  <a:srgbClr val="FFFFFF"/>
                </a:solidFill>
              </a:rPr>
              <a:t> = </a:t>
            </a:r>
            <a:r>
              <a:rPr b="1" lang="en-US" sz="1600">
                <a:solidFill>
                  <a:srgbClr val="FFFFFF"/>
                </a:solidFill>
              </a:rPr>
              <a:t>9.471938436961794e-06		Accuracy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1.0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Binary Classifier Neural Network:			</a:t>
            </a:r>
            <a:r>
              <a:rPr b="1" lang="en-US" sz="1600">
                <a:solidFill>
                  <a:srgbClr val="FFFFFF"/>
                </a:solidFill>
              </a:rPr>
              <a:t>Loss</a:t>
            </a:r>
            <a:r>
              <a:rPr lang="en-US" sz="1600">
                <a:solidFill>
                  <a:srgbClr val="FFFFFF"/>
                </a:solidFill>
              </a:rPr>
              <a:t> = </a:t>
            </a:r>
            <a:r>
              <a:rPr b="1" lang="en-US" sz="1600">
                <a:solidFill>
                  <a:srgbClr val="FFFFFF"/>
                </a:solidFill>
              </a:rPr>
              <a:t>1.3796099270674998e-06		Accuracy</a:t>
            </a:r>
            <a:r>
              <a:rPr b="1" lang="en-US" sz="1600">
                <a:solidFill>
                  <a:srgbClr val="FFFFFF"/>
                </a:solidFill>
              </a:rPr>
              <a:t>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1.</a:t>
            </a:r>
            <a:r>
              <a:rPr b="1" lang="en-US" sz="1600">
                <a:solidFill>
                  <a:srgbClr val="FFFFFF"/>
                </a:solidFill>
              </a:rPr>
              <a:t>0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descr="A close up of a sign&#10;&#10;Description automatically generated" id="347" name="Google Shape;347;g750196e293_0_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750196e293_0_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5000" y="3288175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750196e293_0_1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6075" y="3288175"/>
            <a:ext cx="41148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750196e293_0_183"/>
          <p:cNvSpPr txBox="1"/>
          <p:nvPr/>
        </p:nvSpPr>
        <p:spPr>
          <a:xfrm>
            <a:off x="2571750" y="6328775"/>
            <a:ext cx="666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LRNN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750196e293_0_183"/>
          <p:cNvSpPr txBox="1"/>
          <p:nvPr/>
        </p:nvSpPr>
        <p:spPr>
          <a:xfrm>
            <a:off x="7994650" y="6328775"/>
            <a:ext cx="666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BCNN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750196e293_2_6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Lasso </a:t>
            </a:r>
            <a:r>
              <a:rPr b="1" lang="en-US"/>
              <a:t>Regularization</a:t>
            </a:r>
            <a:endParaRPr b="1"/>
          </a:p>
        </p:txBody>
      </p:sp>
      <p:sp>
        <p:nvSpPr>
          <p:cNvPr id="357" name="Google Shape;357;g750196e293_2_60"/>
          <p:cNvSpPr txBox="1"/>
          <p:nvPr>
            <p:ph idx="1" type="body"/>
          </p:nvPr>
        </p:nvSpPr>
        <p:spPr>
          <a:xfrm>
            <a:off x="838200" y="1925500"/>
            <a:ext cx="4008900" cy="427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/>
              <a:t>The a</a:t>
            </a:r>
            <a:r>
              <a:rPr b="1" lang="en-US" sz="2400"/>
              <a:t>lgorithm Selected 7 variables :</a:t>
            </a:r>
            <a:endParaRPr b="1"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 route_id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 stop_id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 odometer_distance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 time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 trip_start_time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 bus_id 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 route_traffic</a:t>
            </a:r>
            <a:endParaRPr sz="2400"/>
          </a:p>
        </p:txBody>
      </p:sp>
      <p:pic>
        <p:nvPicPr>
          <p:cNvPr id="358" name="Google Shape;358;g750196e293_2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625" y="1555100"/>
            <a:ext cx="5895451" cy="4948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359" name="Google Shape;359;g750196e293_2_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750196e293_0_208"/>
          <p:cNvSpPr txBox="1"/>
          <p:nvPr>
            <p:ph type="title"/>
          </p:nvPr>
        </p:nvSpPr>
        <p:spPr>
          <a:xfrm>
            <a:off x="533550" y="-15875"/>
            <a:ext cx="108201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b="1" lang="en-US"/>
              <a:t>Lasso Regularization And Models</a:t>
            </a:r>
            <a:endParaRPr b="1"/>
          </a:p>
        </p:txBody>
      </p:sp>
      <p:sp>
        <p:nvSpPr>
          <p:cNvPr id="365" name="Google Shape;365;g750196e293_0_208"/>
          <p:cNvSpPr txBox="1"/>
          <p:nvPr>
            <p:ph idx="1" type="body"/>
          </p:nvPr>
        </p:nvSpPr>
        <p:spPr>
          <a:xfrm>
            <a:off x="838200" y="875750"/>
            <a:ext cx="10515600" cy="22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Logistic Regression:					</a:t>
            </a:r>
            <a:r>
              <a:rPr b="1" lang="en-US" sz="1600">
                <a:solidFill>
                  <a:srgbClr val="FFFFFF"/>
                </a:solidFill>
              </a:rPr>
              <a:t>Accuracy</a:t>
            </a:r>
            <a:r>
              <a:rPr b="1" lang="en-US" sz="1600">
                <a:solidFill>
                  <a:srgbClr val="FFFFFF"/>
                </a:solidFill>
              </a:rPr>
              <a:t>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0.90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Stochastic Gradient Descent Regressor:		</a:t>
            </a:r>
            <a:r>
              <a:rPr b="1" lang="en-US" sz="1600">
                <a:solidFill>
                  <a:srgbClr val="FFFFFF"/>
                </a:solidFill>
              </a:rPr>
              <a:t>Mean Squared Error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0.14241076153392</a:t>
            </a:r>
            <a:r>
              <a:rPr b="1" lang="en-US" sz="1600">
                <a:solidFill>
                  <a:srgbClr val="FFFFFF"/>
                </a:solidFill>
              </a:rPr>
              <a:t>296</a:t>
            </a:r>
            <a:endParaRPr b="1" sz="1600">
              <a:solidFill>
                <a:srgbClr val="FFFFFF"/>
              </a:solidFill>
            </a:endParaRPr>
          </a:p>
          <a:p>
            <a:pPr indent="0" lvl="0" marL="365760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b="1" lang="en-US" sz="1600">
                <a:solidFill>
                  <a:srgbClr val="FFFFFF"/>
                </a:solidFill>
              </a:rPr>
              <a:t>Mean Absolute Error</a:t>
            </a:r>
            <a:r>
              <a:rPr lang="en-US" sz="1600">
                <a:solidFill>
                  <a:srgbClr val="FFFFFF"/>
                </a:solidFill>
              </a:rPr>
              <a:t> = </a:t>
            </a:r>
            <a:r>
              <a:rPr b="1" lang="en-US" sz="1600">
                <a:solidFill>
                  <a:srgbClr val="FFFFFF"/>
                </a:solidFill>
              </a:rPr>
              <a:t>0.3425933680336079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Linear Regression Neural Network:		</a:t>
            </a:r>
            <a:r>
              <a:rPr b="1" lang="en-US" sz="1600">
                <a:solidFill>
                  <a:srgbClr val="FFFFFF"/>
                </a:solidFill>
              </a:rPr>
              <a:t>Loss = </a:t>
            </a:r>
            <a:r>
              <a:rPr b="1" lang="en-US" sz="1600">
                <a:solidFill>
                  <a:srgbClr val="FFFFFF"/>
                </a:solidFill>
              </a:rPr>
              <a:t>0.19991103698346852	Accuracy = 0.7402241826057434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Binary Classifier Neural Network:			</a:t>
            </a:r>
            <a:r>
              <a:rPr b="1" lang="en-US" sz="1600">
                <a:solidFill>
                  <a:srgbClr val="FFFFFF"/>
                </a:solidFill>
              </a:rPr>
              <a:t>Loss</a:t>
            </a:r>
            <a:r>
              <a:rPr lang="en-US" sz="1600">
                <a:solidFill>
                  <a:srgbClr val="FFFFFF"/>
                </a:solidFill>
              </a:rPr>
              <a:t> = </a:t>
            </a:r>
            <a:r>
              <a:rPr b="1" lang="en-US" sz="1600">
                <a:solidFill>
                  <a:srgbClr val="FFFFFF"/>
                </a:solidFill>
              </a:rPr>
              <a:t>0.3697955107230141	Accuracy</a:t>
            </a:r>
            <a:r>
              <a:rPr b="1" lang="en-US" sz="1600">
                <a:solidFill>
                  <a:srgbClr val="FFFFFF"/>
                </a:solidFill>
              </a:rPr>
              <a:t>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0.5728515386581421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descr="A close up of a sign&#10;&#10;Description automatically generated" id="366" name="Google Shape;366;g750196e293_0_2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750196e293_0_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4410" y="2854025"/>
            <a:ext cx="5319390" cy="335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750196e293_0_2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00" y="2854014"/>
            <a:ext cx="5099275" cy="3351386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750196e293_0_208"/>
          <p:cNvSpPr txBox="1"/>
          <p:nvPr/>
        </p:nvSpPr>
        <p:spPr>
          <a:xfrm>
            <a:off x="2983925" y="6335000"/>
            <a:ext cx="666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LRNN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g750196e293_0_208"/>
          <p:cNvSpPr txBox="1"/>
          <p:nvPr/>
        </p:nvSpPr>
        <p:spPr>
          <a:xfrm>
            <a:off x="8657963" y="6408925"/>
            <a:ext cx="666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BCNN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/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b="1" lang="en-US" sz="4100"/>
              <a:t>Background</a:t>
            </a:r>
            <a:br>
              <a:rPr lang="en-US" sz="4100"/>
            </a:br>
            <a:endParaRPr sz="4100"/>
          </a:p>
        </p:txBody>
      </p:sp>
      <p:pic>
        <p:nvPicPr>
          <p:cNvPr descr="A train is parked on the side of the road&#10;&#10;Description generated with very high confidence" id="122" name="Google Shape;122;p3"/>
          <p:cNvPicPr preferRelativeResize="0"/>
          <p:nvPr/>
        </p:nvPicPr>
        <p:blipFill rotWithShape="1">
          <a:blip r:embed="rId3">
            <a:alphaModFix/>
          </a:blip>
          <a:srcRect b="0" l="21668" r="31522" t="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3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cap="flat" cmpd="sng" w="19050">
            <a:solidFill>
              <a:srgbClr val="D2D44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close up of a sign&#10;&#10;Description automatically generated" id="124" name="Google Shape;12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1379" y="106070"/>
            <a:ext cx="1145138" cy="114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3"/>
          <p:cNvGrpSpPr/>
          <p:nvPr/>
        </p:nvGrpSpPr>
        <p:grpSpPr>
          <a:xfrm>
            <a:off x="5233007" y="2440066"/>
            <a:ext cx="6051336" cy="3782085"/>
            <a:chOff x="267576" y="1666"/>
            <a:chExt cx="6051336" cy="3782085"/>
          </a:xfrm>
        </p:grpSpPr>
        <p:sp>
          <p:nvSpPr>
            <p:cNvPr id="126" name="Google Shape;126;p3"/>
            <p:cNvSpPr/>
            <p:nvPr/>
          </p:nvSpPr>
          <p:spPr>
            <a:xfrm>
              <a:off x="267576" y="1666"/>
              <a:ext cx="1891042" cy="1134625"/>
            </a:xfrm>
            <a:prstGeom prst="rect">
              <a:avLst/>
            </a:prstGeom>
            <a:solidFill>
              <a:schemeClr val="dk2"/>
            </a:solidFill>
            <a:ln cap="flat" cmpd="sng" w="1905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3"/>
            <p:cNvSpPr txBox="1"/>
            <p:nvPr/>
          </p:nvSpPr>
          <p:spPr>
            <a:xfrm>
              <a:off x="267576" y="1666"/>
              <a:ext cx="1891042" cy="1134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b="0" i="0" lang="en-US" sz="1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CTA operates the nation’s second largest public transportation system</a:t>
              </a: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347723" y="1666"/>
              <a:ext cx="1891042" cy="1134625"/>
            </a:xfrm>
            <a:prstGeom prst="rect">
              <a:avLst/>
            </a:prstGeom>
            <a:solidFill>
              <a:schemeClr val="dk2"/>
            </a:solidFill>
            <a:ln cap="flat" cmpd="sng" w="1905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3"/>
            <p:cNvSpPr txBox="1"/>
            <p:nvPr/>
          </p:nvSpPr>
          <p:spPr>
            <a:xfrm>
              <a:off x="2347723" y="1666"/>
              <a:ext cx="1891042" cy="1134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b="0" i="0" lang="en-US" sz="1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On an average weekday, 1.6 million rides are taken on CTA</a:t>
              </a: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427870" y="1666"/>
              <a:ext cx="1891042" cy="1134625"/>
            </a:xfrm>
            <a:prstGeom prst="rect">
              <a:avLst/>
            </a:prstGeom>
            <a:solidFill>
              <a:schemeClr val="dk2"/>
            </a:solidFill>
            <a:ln cap="flat" cmpd="sng" w="1905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4427870" y="1666"/>
              <a:ext cx="1891042" cy="1134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b="0" i="0" lang="en-US" sz="1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It serves 35 suburbs, in addition to the City of Chicago</a:t>
              </a: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67576" y="1325396"/>
              <a:ext cx="1891042" cy="1134625"/>
            </a:xfrm>
            <a:prstGeom prst="rect">
              <a:avLst/>
            </a:prstGeom>
            <a:solidFill>
              <a:schemeClr val="dk2"/>
            </a:solidFill>
            <a:ln cap="flat" cmpd="sng" w="1905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3"/>
            <p:cNvSpPr txBox="1"/>
            <p:nvPr/>
          </p:nvSpPr>
          <p:spPr>
            <a:xfrm>
              <a:off x="267576" y="1325396"/>
              <a:ext cx="1891042" cy="1134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b="0" i="0" lang="en-US" sz="1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CTA has 1,864 buses that operate 129 routes and 1,536 route miles</a:t>
              </a: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347723" y="1325396"/>
              <a:ext cx="1891042" cy="1134625"/>
            </a:xfrm>
            <a:prstGeom prst="rect">
              <a:avLst/>
            </a:prstGeom>
            <a:solidFill>
              <a:schemeClr val="dk2"/>
            </a:solidFill>
            <a:ln cap="flat" cmpd="sng" w="1905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2347723" y="1325396"/>
              <a:ext cx="1891042" cy="1134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b="0" i="0" lang="en-US" sz="1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Buses make about 19,237 trips a day and serve 10,768 bus stops</a:t>
              </a: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427870" y="1325396"/>
              <a:ext cx="1891042" cy="1134625"/>
            </a:xfrm>
            <a:prstGeom prst="rect">
              <a:avLst/>
            </a:prstGeom>
            <a:solidFill>
              <a:schemeClr val="dk2"/>
            </a:solidFill>
            <a:ln cap="flat" cmpd="sng" w="1905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3"/>
            <p:cNvSpPr txBox="1"/>
            <p:nvPr/>
          </p:nvSpPr>
          <p:spPr>
            <a:xfrm>
              <a:off x="4427870" y="1325396"/>
              <a:ext cx="1891042" cy="1134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b="0" i="0" lang="en-US" sz="1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CTA’s 1,492 rail cars operate eight routes and 224.1 miles of track</a:t>
              </a: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347723" y="2649126"/>
              <a:ext cx="1891042" cy="1134625"/>
            </a:xfrm>
            <a:prstGeom prst="rect">
              <a:avLst/>
            </a:prstGeom>
            <a:solidFill>
              <a:schemeClr val="dk2"/>
            </a:solidFill>
            <a:ln cap="flat" cmpd="sng" w="1905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3"/>
            <p:cNvSpPr txBox="1"/>
            <p:nvPr/>
          </p:nvSpPr>
          <p:spPr>
            <a:xfrm>
              <a:off x="2347723" y="2649126"/>
              <a:ext cx="1891042" cy="1134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b="0" i="0" lang="en-US" sz="1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CTA trains make about 2,318 trips each day and serve 145 stations</a:t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50196e293_2_6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Extra Tree Classifier</a:t>
            </a:r>
            <a:endParaRPr b="1"/>
          </a:p>
        </p:txBody>
      </p:sp>
      <p:sp>
        <p:nvSpPr>
          <p:cNvPr id="376" name="Google Shape;376;g750196e293_2_67"/>
          <p:cNvSpPr txBox="1"/>
          <p:nvPr>
            <p:ph idx="1" type="body"/>
          </p:nvPr>
        </p:nvSpPr>
        <p:spPr>
          <a:xfrm>
            <a:off x="838200" y="1825625"/>
            <a:ext cx="4347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/>
              <a:t>The selected variables include:</a:t>
            </a:r>
            <a:endParaRPr b="1"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n-US" sz="2400">
                <a:solidFill>
                  <a:srgbClr val="FFFFFF"/>
                </a:solidFill>
              </a:rPr>
              <a:t>offpeak_cat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n-US" sz="2400">
                <a:solidFill>
                  <a:srgbClr val="FFFFFF"/>
                </a:solidFill>
              </a:rPr>
              <a:t>time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n-US" sz="2400">
                <a:solidFill>
                  <a:srgbClr val="FFFFFF"/>
                </a:solidFill>
              </a:rPr>
              <a:t>bus_id 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n-US" sz="2400">
                <a:solidFill>
                  <a:srgbClr val="FFFFFF"/>
                </a:solidFill>
              </a:rPr>
              <a:t>odometer_distance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n-US" sz="2400">
                <a:solidFill>
                  <a:srgbClr val="FFFFFF"/>
                </a:solidFill>
              </a:rPr>
              <a:t>route_traffic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n-US" sz="2400">
                <a:solidFill>
                  <a:srgbClr val="FFFFFF"/>
                </a:solidFill>
              </a:rPr>
              <a:t>trip_start_time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n-US" sz="2400">
                <a:solidFill>
                  <a:srgbClr val="FFFFFF"/>
                </a:solidFill>
              </a:rPr>
              <a:t>route_id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n-US" sz="2400">
                <a:solidFill>
                  <a:srgbClr val="FFFFFF"/>
                </a:solidFill>
              </a:rPr>
              <a:t>latitude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n-US" sz="2400">
                <a:solidFill>
                  <a:srgbClr val="FFFFFF"/>
                </a:solidFill>
              </a:rPr>
              <a:t>vehicle_life_category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n-US" sz="2400">
                <a:solidFill>
                  <a:srgbClr val="FFFFFF"/>
                </a:solidFill>
              </a:rPr>
              <a:t>longitude</a:t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pic>
        <p:nvPicPr>
          <p:cNvPr id="377" name="Google Shape;377;g750196e293_2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2500" y="1005425"/>
            <a:ext cx="6024025" cy="5291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378" name="Google Shape;378;g750196e293_2_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750196e293_2_8"/>
          <p:cNvSpPr txBox="1"/>
          <p:nvPr>
            <p:ph type="title"/>
          </p:nvPr>
        </p:nvSpPr>
        <p:spPr>
          <a:xfrm>
            <a:off x="533550" y="-15875"/>
            <a:ext cx="108201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b="1" lang="en-US">
                <a:solidFill>
                  <a:schemeClr val="lt1"/>
                </a:solidFill>
              </a:rPr>
              <a:t>Extra Tree Classifier And Models</a:t>
            </a:r>
            <a:endParaRPr b="1"/>
          </a:p>
        </p:txBody>
      </p:sp>
      <p:sp>
        <p:nvSpPr>
          <p:cNvPr id="384" name="Google Shape;384;g750196e293_2_8"/>
          <p:cNvSpPr txBox="1"/>
          <p:nvPr>
            <p:ph idx="1" type="body"/>
          </p:nvPr>
        </p:nvSpPr>
        <p:spPr>
          <a:xfrm>
            <a:off x="838200" y="875750"/>
            <a:ext cx="105156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Logistic Regression:					</a:t>
            </a:r>
            <a:r>
              <a:rPr b="1" lang="en-US" sz="1600">
                <a:solidFill>
                  <a:srgbClr val="FFFFFF"/>
                </a:solidFill>
              </a:rPr>
              <a:t>Accuracy</a:t>
            </a:r>
            <a:r>
              <a:rPr b="1" lang="en-US" sz="1600">
                <a:solidFill>
                  <a:srgbClr val="FFFFFF"/>
                </a:solidFill>
              </a:rPr>
              <a:t>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0.90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Stochastic Gradient Descent Regressor:		</a:t>
            </a:r>
            <a:r>
              <a:rPr b="1" lang="en-US" sz="1600">
                <a:solidFill>
                  <a:srgbClr val="FFFFFF"/>
                </a:solidFill>
              </a:rPr>
              <a:t>Mean Squared Error </a:t>
            </a:r>
            <a:r>
              <a:rPr lang="en-US" sz="1600">
                <a:solidFill>
                  <a:srgbClr val="FFFFFF"/>
                </a:solidFill>
              </a:rPr>
              <a:t>= 0.011586400406571</a:t>
            </a:r>
            <a:endParaRPr sz="1600">
              <a:solidFill>
                <a:srgbClr val="FFFFFF"/>
              </a:solidFill>
            </a:endParaRPr>
          </a:p>
          <a:p>
            <a:pPr indent="457200" lvl="0" marL="320040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b="1" lang="en-US" sz="1600">
                <a:solidFill>
                  <a:srgbClr val="FFFFFF"/>
                </a:solidFill>
              </a:rPr>
              <a:t>Mean Absolute Error</a:t>
            </a:r>
            <a:r>
              <a:rPr lang="en-US" sz="1600">
                <a:solidFill>
                  <a:srgbClr val="FFFFFF"/>
                </a:solidFill>
              </a:rPr>
              <a:t> = 0.0651147836877358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Linear Regression Neural Network:		</a:t>
            </a:r>
            <a:r>
              <a:rPr b="1" lang="en-US" sz="1600">
                <a:solidFill>
                  <a:srgbClr val="FFFFFF"/>
                </a:solidFill>
              </a:rPr>
              <a:t>Loss = 3.0806310570478443e-06</a:t>
            </a:r>
            <a:r>
              <a:rPr lang="en-US" sz="1600">
                <a:solidFill>
                  <a:srgbClr val="FFFFFF"/>
                </a:solidFill>
              </a:rPr>
              <a:t>		</a:t>
            </a:r>
            <a:r>
              <a:rPr b="1" lang="en-US" sz="1600">
                <a:solidFill>
                  <a:schemeClr val="lt1"/>
                </a:solidFill>
              </a:rPr>
              <a:t>Accuracy</a:t>
            </a:r>
            <a:r>
              <a:rPr b="1" lang="en-US" sz="1600">
                <a:solidFill>
                  <a:srgbClr val="FFFFFF"/>
                </a:solidFill>
              </a:rPr>
              <a:t> = 1.0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</a:rPr>
              <a:t>Binary Classifier Neural Network:			</a:t>
            </a:r>
            <a:r>
              <a:rPr b="1" lang="en-US" sz="1600">
                <a:solidFill>
                  <a:srgbClr val="FFFFFF"/>
                </a:solidFill>
              </a:rPr>
              <a:t>Loss</a:t>
            </a:r>
            <a:r>
              <a:rPr lang="en-US" sz="1600">
                <a:solidFill>
                  <a:srgbClr val="FFFFFF"/>
                </a:solidFill>
              </a:rPr>
              <a:t> = </a:t>
            </a:r>
            <a:r>
              <a:rPr b="1" lang="en-US" sz="1600">
                <a:solidFill>
                  <a:srgbClr val="FFFFFF"/>
                </a:solidFill>
              </a:rPr>
              <a:t>3.613446707075829e-11		</a:t>
            </a:r>
            <a:r>
              <a:rPr b="1" lang="en-US" sz="1600">
                <a:solidFill>
                  <a:schemeClr val="lt1"/>
                </a:solidFill>
              </a:rPr>
              <a:t>Accuracy</a:t>
            </a:r>
            <a:r>
              <a:rPr b="1" lang="en-US" sz="1600">
                <a:solidFill>
                  <a:srgbClr val="FFFFFF"/>
                </a:solidFill>
              </a:rPr>
              <a:t> </a:t>
            </a:r>
            <a:r>
              <a:rPr lang="en-US" sz="1600">
                <a:solidFill>
                  <a:srgbClr val="FFFFFF"/>
                </a:solidFill>
              </a:rPr>
              <a:t>= </a:t>
            </a:r>
            <a:r>
              <a:rPr b="1" lang="en-US" sz="1600">
                <a:solidFill>
                  <a:srgbClr val="FFFFFF"/>
                </a:solidFill>
              </a:rPr>
              <a:t>1.0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</p:txBody>
      </p:sp>
      <p:pic>
        <p:nvPicPr>
          <p:cNvPr descr="A close up of a sign&#10;&#10;Description automatically generated" id="385" name="Google Shape;385;g750196e293_2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750196e293_2_8"/>
          <p:cNvSpPr txBox="1"/>
          <p:nvPr/>
        </p:nvSpPr>
        <p:spPr>
          <a:xfrm>
            <a:off x="2983925" y="6408925"/>
            <a:ext cx="666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LRNN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750196e293_2_8"/>
          <p:cNvSpPr txBox="1"/>
          <p:nvPr/>
        </p:nvSpPr>
        <p:spPr>
          <a:xfrm>
            <a:off x="8657963" y="6408925"/>
            <a:ext cx="666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BCNN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g750196e293_2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8100" y="2738300"/>
            <a:ext cx="4787901" cy="363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750196e293_2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3075" y="2738300"/>
            <a:ext cx="4836600" cy="363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74e8930a00_0_7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Model Performance Comparison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395" name="Google Shape;395;g74e8930a00_0_7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g74e8930a00_0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350" y="1825625"/>
            <a:ext cx="10699302" cy="468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397" name="Google Shape;397;g74e8930a00_0_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750196e293_2_1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Evaluation of Best Model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descr="A close up of a sign&#10;&#10;Description automatically generated" id="403" name="Google Shape;403;g750196e293_2_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750196e293_2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6925" y="1932750"/>
            <a:ext cx="4928939" cy="35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750196e293_2_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562" y="1932738"/>
            <a:ext cx="5041613" cy="3596013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750196e293_2_114"/>
          <p:cNvSpPr txBox="1"/>
          <p:nvPr/>
        </p:nvSpPr>
        <p:spPr>
          <a:xfrm>
            <a:off x="2862900" y="1460325"/>
            <a:ext cx="64287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Binary Classifier trained on Lasso Regularization variables</a:t>
            </a:r>
            <a:endParaRPr b="1"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g750196e293_2_114"/>
          <p:cNvSpPr txBox="1"/>
          <p:nvPr/>
        </p:nvSpPr>
        <p:spPr>
          <a:xfrm>
            <a:off x="685775" y="5568950"/>
            <a:ext cx="34914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nitial training accuracy = 54%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training accuracy = 94.2%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testing accuracy = 57%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t</a:t>
            </a: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esting accuracy = 93.7%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750196e293_2_114"/>
          <p:cNvSpPr txBox="1"/>
          <p:nvPr/>
        </p:nvSpPr>
        <p:spPr>
          <a:xfrm>
            <a:off x="6668825" y="5568950"/>
            <a:ext cx="29349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training loss = 40%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training loss = 4.8%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testing loss = 36%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testing loss = 5.2%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g750196e293_2_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000" y="1703213"/>
            <a:ext cx="4089400" cy="371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750196e293_2_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9608" y="1703225"/>
            <a:ext cx="4141342" cy="3711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415" name="Google Shape;415;g750196e293_2_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750196e293_2_123"/>
          <p:cNvSpPr txBox="1"/>
          <p:nvPr/>
        </p:nvSpPr>
        <p:spPr>
          <a:xfrm>
            <a:off x="1417000" y="5555875"/>
            <a:ext cx="32286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training accuracy = 78%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training accuracy = 85%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testing accuracy = 74%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testing accuracy = 85%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g750196e293_2_123"/>
          <p:cNvSpPr txBox="1"/>
          <p:nvPr/>
        </p:nvSpPr>
        <p:spPr>
          <a:xfrm>
            <a:off x="6869600" y="5555875"/>
            <a:ext cx="3879600" cy="12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training loss = 18%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training loss= 7%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testing loss = 20%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testing loss = 9%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g750196e293_2_123"/>
          <p:cNvSpPr txBox="1"/>
          <p:nvPr/>
        </p:nvSpPr>
        <p:spPr>
          <a:xfrm>
            <a:off x="3136200" y="1275400"/>
            <a:ext cx="66888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Linear Regression NN trained on Lasso Regularization variables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g750196e293_2_1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Evaluation of Best Model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50196e293_2_1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Conclusion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25" name="Google Shape;425;g750196e293_2_138"/>
          <p:cNvSpPr txBox="1"/>
          <p:nvPr>
            <p:ph idx="1" type="body"/>
          </p:nvPr>
        </p:nvSpPr>
        <p:spPr>
          <a:xfrm>
            <a:off x="838200" y="1596750"/>
            <a:ext cx="6093900" cy="4909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-US" sz="1800">
                <a:solidFill>
                  <a:schemeClr val="lt1"/>
                </a:solidFill>
              </a:rPr>
              <a:t>Based on the analysis done, the variables below have an impact on bus bunching</a:t>
            </a:r>
            <a:endParaRPr b="1" sz="1800">
              <a:solidFill>
                <a:schemeClr val="lt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b="1" lang="en-US" sz="1800">
                <a:solidFill>
                  <a:schemeClr val="lt1"/>
                </a:solidFill>
              </a:rPr>
              <a:t> route_id</a:t>
            </a:r>
            <a:endParaRPr b="1" sz="1800">
              <a:solidFill>
                <a:schemeClr val="lt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b="1" lang="en-US" sz="1800">
                <a:solidFill>
                  <a:schemeClr val="lt1"/>
                </a:solidFill>
              </a:rPr>
              <a:t> stop_id</a:t>
            </a:r>
            <a:endParaRPr b="1" sz="1800">
              <a:solidFill>
                <a:schemeClr val="lt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b="1" lang="en-US" sz="1800">
                <a:solidFill>
                  <a:schemeClr val="lt1"/>
                </a:solidFill>
              </a:rPr>
              <a:t> odometer_distance</a:t>
            </a:r>
            <a:endParaRPr b="1" sz="1800">
              <a:solidFill>
                <a:schemeClr val="lt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b="1" lang="en-US" sz="1800">
                <a:solidFill>
                  <a:schemeClr val="lt1"/>
                </a:solidFill>
              </a:rPr>
              <a:t> time</a:t>
            </a:r>
            <a:endParaRPr b="1" sz="1800">
              <a:solidFill>
                <a:schemeClr val="lt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b="1" lang="en-US" sz="1800">
                <a:solidFill>
                  <a:schemeClr val="lt1"/>
                </a:solidFill>
              </a:rPr>
              <a:t> trip_start_time</a:t>
            </a:r>
            <a:endParaRPr b="1" sz="1800">
              <a:solidFill>
                <a:schemeClr val="lt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b="1" lang="en-US" sz="1800">
                <a:solidFill>
                  <a:schemeClr val="lt1"/>
                </a:solidFill>
              </a:rPr>
              <a:t> bus_id </a:t>
            </a:r>
            <a:endParaRPr b="1" sz="1800">
              <a:solidFill>
                <a:schemeClr val="lt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b="1" lang="en-US" sz="1800">
                <a:solidFill>
                  <a:schemeClr val="lt1"/>
                </a:solidFill>
              </a:rPr>
              <a:t> route_traffic</a:t>
            </a:r>
            <a:br>
              <a:rPr b="1" lang="en-US" sz="1800">
                <a:solidFill>
                  <a:schemeClr val="lt1"/>
                </a:solidFill>
              </a:rPr>
            </a:br>
            <a:endParaRPr b="1"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-US" sz="1800">
                <a:solidFill>
                  <a:schemeClr val="lt1"/>
                </a:solidFill>
              </a:rPr>
              <a:t>These variables can be used to predict future bunching instances</a:t>
            </a:r>
            <a:br>
              <a:rPr b="1" lang="en-US" sz="1800">
                <a:solidFill>
                  <a:schemeClr val="lt1"/>
                </a:solidFill>
              </a:rPr>
            </a:br>
            <a:endParaRPr b="1"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-US" sz="1800">
                <a:solidFill>
                  <a:schemeClr val="lt1"/>
                </a:solidFill>
              </a:rPr>
              <a:t>Same model can be extended to any day of the week or any time-frame</a:t>
            </a:r>
            <a:br>
              <a:rPr b="1" lang="en-US" sz="1800">
                <a:solidFill>
                  <a:schemeClr val="lt1"/>
                </a:solidFill>
              </a:rPr>
            </a:br>
            <a:endParaRPr b="1"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-US" sz="1800">
                <a:solidFill>
                  <a:schemeClr val="lt1"/>
                </a:solidFill>
              </a:rPr>
              <a:t>Overall, only very few buses are getting bunched during off peak hours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lt1"/>
              </a:solidFill>
            </a:endParaRPr>
          </a:p>
        </p:txBody>
      </p:sp>
      <p:pic>
        <p:nvPicPr>
          <p:cNvPr descr="A close up of a sign&#10;&#10;Description automatically generated" id="426" name="Google Shape;426;g750196e293_2_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750196e293_2_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2100" y="2188988"/>
            <a:ext cx="5259924" cy="372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750196e293_6_6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Time Series Analysis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33" name="Google Shape;433;g750196e293_6_6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>
                <a:solidFill>
                  <a:schemeClr val="lt1"/>
                </a:solidFill>
              </a:rPr>
              <a:t>Build LSTM network time series analysis model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>
                <a:solidFill>
                  <a:schemeClr val="lt1"/>
                </a:solidFill>
              </a:rPr>
              <a:t>Training Accuracy = 96.38 %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>
                <a:solidFill>
                  <a:schemeClr val="lt1"/>
                </a:solidFill>
              </a:rPr>
              <a:t>Test accuracy = 76.82 %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>
                <a:solidFill>
                  <a:schemeClr val="lt1"/>
                </a:solidFill>
              </a:rPr>
              <a:t>Precision = 18.63 %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>
                <a:solidFill>
                  <a:schemeClr val="lt1"/>
                </a:solidFill>
              </a:rPr>
              <a:t>Recall = 8.43 %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>
                <a:solidFill>
                  <a:schemeClr val="lt1"/>
                </a:solidFill>
              </a:rPr>
              <a:t>F1 score = 11.61 %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descr="A close up of a sign&#10;&#10;Description automatically generated" id="434" name="Google Shape;434;g750196e293_6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750196e293_6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1375" y="2541625"/>
            <a:ext cx="3461524" cy="29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750196e293_7_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</a:rPr>
              <a:t>Federal Reporting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41" name="Google Shape;441;g750196e293_7_5"/>
          <p:cNvSpPr txBox="1"/>
          <p:nvPr>
            <p:ph idx="1" type="body"/>
          </p:nvPr>
        </p:nvSpPr>
        <p:spPr>
          <a:xfrm>
            <a:off x="838200" y="1825625"/>
            <a:ext cx="63339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Transit agencies must report financial information on an annual basis using acc</a:t>
            </a:r>
            <a:r>
              <a:rPr lang="en-US" sz="2000">
                <a:solidFill>
                  <a:srgbClr val="FFFFFF"/>
                </a:solidFill>
              </a:rPr>
              <a:t>r</a:t>
            </a:r>
            <a:r>
              <a:rPr lang="en-US" sz="2000">
                <a:solidFill>
                  <a:srgbClr val="FFFFFF"/>
                </a:solidFill>
              </a:rPr>
              <a:t>ual accounting and the NTD Uniform System of Accounts (USOA) to get funding to continue operations. </a:t>
            </a:r>
            <a:endParaRPr sz="20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CTA Operations team wanted us to help them with this Federal Reporting by calculating the following matrices- 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FFFFFF"/>
                </a:solidFill>
              </a:rPr>
              <a:t>Vehicle miles travel both in service and out of service 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FFFFFF"/>
                </a:solidFill>
              </a:rPr>
              <a:t>Vehicles hours spent 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descr="A close up of a sign&#10;&#10;Description automatically generated" id="442" name="Google Shape;442;g750196e293_7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g750196e293_7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75" y="2298100"/>
            <a:ext cx="4094351" cy="31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tall building in a city&#10;&#10;Description generated with very high confidence" id="449" name="Google Shape;449;p9"/>
          <p:cNvPicPr preferRelativeResize="0"/>
          <p:nvPr/>
        </p:nvPicPr>
        <p:blipFill rotWithShape="1">
          <a:blip r:embed="rId3">
            <a:alphaModFix amt="50000"/>
          </a:blip>
          <a:srcRect b="0" l="0" r="0" t="15413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9"/>
          <p:cNvSpPr txBox="1"/>
          <p:nvPr>
            <p:ph type="title"/>
          </p:nvPr>
        </p:nvSpPr>
        <p:spPr>
          <a:xfrm>
            <a:off x="4387349" y="1200152"/>
            <a:ext cx="6897171" cy="4457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Calibri"/>
              <a:buNone/>
            </a:pPr>
            <a:r>
              <a:rPr b="1" lang="en-US" sz="8000">
                <a:solidFill>
                  <a:srgbClr val="FFFFFF"/>
                </a:solidFill>
              </a:rPr>
              <a:t>Thank you for riding the CTA!</a:t>
            </a:r>
            <a:endParaRPr/>
          </a:p>
        </p:txBody>
      </p:sp>
      <p:cxnSp>
        <p:nvCxnSpPr>
          <p:cNvPr id="451" name="Google Shape;451;p9"/>
          <p:cNvCxnSpPr/>
          <p:nvPr/>
        </p:nvCxnSpPr>
        <p:spPr>
          <a:xfrm>
            <a:off x="4055891" y="2286000"/>
            <a:ext cx="0" cy="22860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close up of a sign&#10;&#10;Description automatically generated" id="452" name="Google Shape;45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1379" y="106070"/>
            <a:ext cx="1145138" cy="114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1414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 flipH="1">
            <a:off x="6582780" y="-2008"/>
            <a:ext cx="5609220" cy="5840278"/>
          </a:xfrm>
          <a:custGeom>
            <a:rect b="b" l="l" r="r" t="t"/>
            <a:pathLst>
              <a:path extrusionOk="0" h="5840278" w="5609220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ndoor, sitting, table, clock&#10;&#10;Description generated with very high confidence" id="145" name="Google Shape;145;p4"/>
          <p:cNvPicPr preferRelativeResize="0"/>
          <p:nvPr/>
        </p:nvPicPr>
        <p:blipFill rotWithShape="1">
          <a:blip r:embed="rId3">
            <a:alphaModFix/>
          </a:blip>
          <a:srcRect b="-1" l="20879" r="35816" t="0"/>
          <a:stretch/>
        </p:blipFill>
        <p:spPr>
          <a:xfrm>
            <a:off x="6750141" y="-2"/>
            <a:ext cx="5441859" cy="5654940"/>
          </a:xfrm>
          <a:custGeom>
            <a:rect b="b" l="l" r="r" t="t"/>
            <a:pathLst>
              <a:path extrusionOk="0" h="5654940" w="5441859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close up of a sign&#10;&#10;Description automatically generated" id="146" name="Google Shape;14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1379" y="106070"/>
            <a:ext cx="1145138" cy="114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Final Deliverables</a:t>
            </a:r>
            <a:endParaRPr b="1"/>
          </a:p>
        </p:txBody>
      </p:sp>
      <p:sp>
        <p:nvSpPr>
          <p:cNvPr id="148" name="Google Shape;148;p4"/>
          <p:cNvSpPr txBox="1"/>
          <p:nvPr/>
        </p:nvSpPr>
        <p:spPr>
          <a:xfrm>
            <a:off x="838200" y="2584850"/>
            <a:ext cx="3938400" cy="3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Char char="●"/>
            </a:pPr>
            <a: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GTFS Files</a:t>
            </a:r>
            <a:endParaRPr b="1"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Char char="●"/>
            </a:pPr>
            <a:r>
              <a:rPr b="1"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Bus Bunching Model</a:t>
            </a:r>
            <a:endParaRPr b="1"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4151ce2b9_3_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Business Problem</a:t>
            </a:r>
            <a:endParaRPr b="1"/>
          </a:p>
        </p:txBody>
      </p:sp>
      <p:sp>
        <p:nvSpPr>
          <p:cNvPr id="154" name="Google Shape;154;g84151ce2b9_3_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400"/>
              <a:t>GTFS Hard to Maintain</a:t>
            </a:r>
            <a:endParaRPr sz="2400"/>
          </a:p>
          <a:p>
            <a:pPr indent="-381000" lvl="1" marL="914400" rtl="0" algn="l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GTFS has become standard for transit companies to share schedules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Internal files are periodically converted to Public GTFS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Process uses decade old, complicated SQL code (not provided)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Requested Solution</a:t>
            </a:r>
            <a:endParaRPr sz="2400"/>
          </a:p>
          <a:p>
            <a:pPr indent="-381000" lvl="1" marL="914400" rtl="0" algn="l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Develop maintainable conversion process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Use Python and Pandas (due to CTA team familiarity)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Deliverables</a:t>
            </a:r>
            <a:endParaRPr sz="2400"/>
          </a:p>
          <a:p>
            <a:pPr indent="-381000" lvl="1" marL="914400" rtl="0" algn="l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Python script to generate two sets of  GTFS files with internal and public data and with with only public data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Jupyter notebook with all script functions plus diagnostic functions</a:t>
            </a:r>
            <a:endParaRPr/>
          </a:p>
        </p:txBody>
      </p:sp>
      <p:pic>
        <p:nvPicPr>
          <p:cNvPr descr="A close up of a sign&#10;&#10;Description automatically generated" id="155" name="Google Shape;155;g84151ce2b9_3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1414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ouble decker bus driving down a city street&#10;&#10;Description automatically generated" id="160" name="Google Shape;160;p5"/>
          <p:cNvPicPr preferRelativeResize="0"/>
          <p:nvPr/>
        </p:nvPicPr>
        <p:blipFill rotWithShape="1">
          <a:blip r:embed="rId3">
            <a:alphaModFix/>
          </a:blip>
          <a:srcRect b="0" l="14361" r="28910" t="0"/>
          <a:stretch/>
        </p:blipFill>
        <p:spPr>
          <a:xfrm>
            <a:off x="5182104" y="10"/>
            <a:ext cx="7009896" cy="6857990"/>
          </a:xfrm>
          <a:custGeom>
            <a:rect b="b" l="l" r="r" t="t"/>
            <a:pathLst>
              <a:path extrusionOk="0" h="6858000" w="7009896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1" name="Google Shape;161;p5"/>
          <p:cNvSpPr/>
          <p:nvPr/>
        </p:nvSpPr>
        <p:spPr>
          <a:xfrm>
            <a:off x="0" y="-1"/>
            <a:ext cx="6480073" cy="6858002"/>
          </a:xfrm>
          <a:custGeom>
            <a:rect b="b" l="l" r="r" t="t"/>
            <a:pathLst>
              <a:path extrusionOk="0" h="6858002" w="6480073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0" y="0"/>
            <a:ext cx="6249216" cy="6858001"/>
          </a:xfrm>
          <a:custGeom>
            <a:rect b="b" l="l" r="r" t="t"/>
            <a:pathLst>
              <a:path extrusionOk="0" h="6858001" w="6249216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rgbClr val="4141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5"/>
          <p:cNvSpPr txBox="1"/>
          <p:nvPr>
            <p:ph idx="1" type="body"/>
          </p:nvPr>
        </p:nvSpPr>
        <p:spPr>
          <a:xfrm>
            <a:off x="804750" y="1719499"/>
            <a:ext cx="4782300" cy="46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/>
              <a:t>Two Sources</a:t>
            </a:r>
            <a:endParaRPr sz="2000"/>
          </a:p>
          <a:p>
            <a:pPr indent="-355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Internal CTA Scheduling Data</a:t>
            </a:r>
            <a:endParaRPr sz="2000"/>
          </a:p>
          <a:p>
            <a:pPr indent="-3556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US" sz="2000"/>
              <a:t>Public GTFS Files</a:t>
            </a:r>
            <a:endParaRPr sz="20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/>
              <a:t>Both Contain</a:t>
            </a:r>
            <a:endParaRPr sz="2000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b="1" lang="en-US" sz="2000"/>
              <a:t>Scheduling Data</a:t>
            </a:r>
            <a:endParaRPr b="1" sz="2000"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Stop Times </a:t>
            </a:r>
            <a:endParaRPr sz="2000"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Trip Information</a:t>
            </a:r>
            <a:endParaRPr sz="2000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b="1" lang="en-US" sz="2000"/>
              <a:t>GIS data</a:t>
            </a:r>
            <a:endParaRPr b="1" sz="2000"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Stop information (location, IDs)</a:t>
            </a:r>
            <a:endParaRPr sz="2000"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Route Shapes (spatial paths)</a:t>
            </a:r>
            <a:endParaRPr sz="2000"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b="1" lang="en-US" sz="2000"/>
              <a:t>System Information</a:t>
            </a:r>
            <a:endParaRPr b="1" sz="2000"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Route Information (Route names, color)</a:t>
            </a:r>
            <a:endParaRPr sz="2000"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Agency (agency contact info)</a:t>
            </a:r>
            <a:endParaRPr sz="2000"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 sz="1400"/>
          </a:p>
        </p:txBody>
      </p:sp>
      <p:pic>
        <p:nvPicPr>
          <p:cNvPr descr="A close up of a sign&#10;&#10;Description automatically generated" id="164" name="Google Shape;16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1379" y="106070"/>
            <a:ext cx="1145138" cy="114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Data Description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4151ce2b9_3_12"/>
          <p:cNvSpPr txBox="1"/>
          <p:nvPr>
            <p:ph type="title"/>
          </p:nvPr>
        </p:nvSpPr>
        <p:spPr>
          <a:xfrm>
            <a:off x="4112200" y="365125"/>
            <a:ext cx="72417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Issues</a:t>
            </a:r>
            <a:endParaRPr b="1"/>
          </a:p>
        </p:txBody>
      </p:sp>
      <p:sp>
        <p:nvSpPr>
          <p:cNvPr id="171" name="Google Shape;171;g84151ce2b9_3_12"/>
          <p:cNvSpPr txBox="1"/>
          <p:nvPr>
            <p:ph idx="1" type="body"/>
          </p:nvPr>
        </p:nvSpPr>
        <p:spPr>
          <a:xfrm>
            <a:off x="4364800" y="1548663"/>
            <a:ext cx="7425300" cy="5027400"/>
          </a:xfrm>
          <a:prstGeom prst="rect">
            <a:avLst/>
          </a:prstGeom>
        </p:spPr>
        <p:txBody>
          <a:bodyPr anchorCtr="0" anchor="t" bIns="91425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Complicated System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Variable Station Service and Layout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Inner and Outer tracks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Single vs Multiple Lines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Unmarked Internal and External Data</a:t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Mismatched Primary Keys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Keys </a:t>
            </a:r>
            <a:r>
              <a:rPr lang="en-US" sz="2200"/>
              <a:t>differ between internal source tables</a:t>
            </a:r>
            <a:endParaRPr sz="18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Many keys differ between internal and GTFS sources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Variable naming conventions</a:t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Unavailable Internal Data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No internal shapefile, only public gtfs shapefile (different keys)</a:t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	</a:t>
            </a:r>
            <a:endParaRPr sz="2200"/>
          </a:p>
        </p:txBody>
      </p:sp>
      <p:pic>
        <p:nvPicPr>
          <p:cNvPr id="172" name="Google Shape;172;g84151ce2b9_3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700" y="1631175"/>
            <a:ext cx="3636898" cy="4862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73" name="Google Shape;173;g84151ce2b9_3_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760452c67_0_0"/>
          <p:cNvSpPr txBox="1"/>
          <p:nvPr>
            <p:ph type="title"/>
          </p:nvPr>
        </p:nvSpPr>
        <p:spPr>
          <a:xfrm>
            <a:off x="838200" y="2651125"/>
            <a:ext cx="4530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GTFS Schema</a:t>
            </a:r>
            <a:endParaRPr b="1"/>
          </a:p>
        </p:txBody>
      </p:sp>
      <p:pic>
        <p:nvPicPr>
          <p:cNvPr id="179" name="Google Shape;179;g7760452c6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4625" y="155125"/>
            <a:ext cx="7193300" cy="6547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80" name="Google Shape;180;g7760452c67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760452c67_0_7"/>
          <p:cNvSpPr txBox="1"/>
          <p:nvPr>
            <p:ph type="title"/>
          </p:nvPr>
        </p:nvSpPr>
        <p:spPr>
          <a:xfrm>
            <a:off x="3830700" y="-15875"/>
            <a:ext cx="4530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Proposed</a:t>
            </a:r>
            <a:r>
              <a:rPr b="1" lang="en-US"/>
              <a:t> Schema</a:t>
            </a:r>
            <a:endParaRPr b="1"/>
          </a:p>
        </p:txBody>
      </p:sp>
      <p:pic>
        <p:nvPicPr>
          <p:cNvPr id="186" name="Google Shape;186;g7760452c67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8975" y="987900"/>
            <a:ext cx="8874051" cy="5816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87" name="Google Shape;187;g7760452c67_0_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1379" y="106070"/>
            <a:ext cx="1145139" cy="114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2020-02-12T16:03:24Z</dcterms:created>
  <dc:creator>Sajal Joshi</dc:creator>
</cp:coreProperties>
</file>